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3515630-2665-4D89-9526-389A788493A9}" type="datetimeFigureOut">
              <a:rPr lang="ru-RU" smtClean="0"/>
              <a:t>04.03.2022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2948460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515630-2665-4D89-9526-389A788493A9}" type="datetimeFigureOut">
              <a:rPr lang="ru-RU" smtClean="0"/>
              <a:t>04.03.2022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3190558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515630-2665-4D89-9526-389A788493A9}" type="datetimeFigureOut">
              <a:rPr lang="ru-RU" smtClean="0"/>
              <a:t>04.03.2022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1709337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3515630-2665-4D89-9526-389A788493A9}" type="datetimeFigureOut">
              <a:rPr lang="ru-RU" smtClean="0"/>
              <a:t>04.03.2022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2229157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3515630-2665-4D89-9526-389A788493A9}" type="datetimeFigureOut">
              <a:rPr lang="ru-RU" smtClean="0"/>
              <a:t>04.03.2022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275699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3515630-2665-4D89-9526-389A788493A9}" type="datetimeFigureOut">
              <a:rPr lang="ru-RU" smtClean="0"/>
              <a:t>04.03.2022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1964238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3515630-2665-4D89-9526-389A788493A9}" type="datetimeFigureOut">
              <a:rPr lang="ru-RU" smtClean="0"/>
              <a:t>04.03.2022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3767820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3515630-2665-4D89-9526-389A788493A9}" type="datetimeFigureOut">
              <a:rPr lang="ru-RU" smtClean="0"/>
              <a:t>04.03.2022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2152955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3515630-2665-4D89-9526-389A788493A9}" type="datetimeFigureOut">
              <a:rPr lang="ru-RU" smtClean="0"/>
              <a:t>04.03.2022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2820884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3515630-2665-4D89-9526-389A788493A9}" type="datetimeFigureOut">
              <a:rPr lang="ru-RU" smtClean="0"/>
              <a:t>04.03.2022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2505489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3515630-2665-4D89-9526-389A788493A9}" type="datetimeFigureOut">
              <a:rPr lang="ru-RU" smtClean="0"/>
              <a:t>04.03.2022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D70AB45-CD96-475C-8C23-75136E7A9A75}" type="slidenum">
              <a:rPr lang="ru-RU" smtClean="0"/>
              <a:t>‹#›</a:t>
            </a:fld>
            <a:endParaRPr lang="ru-RU"/>
          </a:p>
        </p:txBody>
      </p:sp>
    </p:spTree>
    <p:extLst>
      <p:ext uri="{BB962C8B-B14F-4D97-AF65-F5344CB8AC3E}">
        <p14:creationId xmlns:p14="http://schemas.microsoft.com/office/powerpoint/2010/main" val="37957291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3515630-2665-4D89-9526-389A788493A9}" type="datetimeFigureOut">
              <a:rPr lang="ru-RU" smtClean="0"/>
              <a:t>04.03.2022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70AB45-CD96-475C-8C23-75136E7A9A75}" type="slidenum">
              <a:rPr lang="ru-RU" smtClean="0"/>
              <a:t>‹#›</a:t>
            </a:fld>
            <a:endParaRPr lang="ru-RU"/>
          </a:p>
        </p:txBody>
      </p:sp>
    </p:spTree>
    <p:extLst>
      <p:ext uri="{BB962C8B-B14F-4D97-AF65-F5344CB8AC3E}">
        <p14:creationId xmlns:p14="http://schemas.microsoft.com/office/powerpoint/2010/main" val="2784217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dirty="0" smtClean="0">
                <a:latin typeface="Times New Roman" pitchFamily="18" charset="0"/>
                <a:cs typeface="Times New Roman" pitchFamily="18" charset="0"/>
              </a:rPr>
              <a:t>Лекция 3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БЕНЗИНОВЫЙ ДВИГАТЕЛЬ С ВПРЫСКОМ ТОПЛИВА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0214417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230" y="17714"/>
            <a:ext cx="9122770" cy="6840286"/>
          </a:xfrm>
        </p:spPr>
        <p:txBody>
          <a:bodyPr>
            <a:normAutofit/>
          </a:bodyPr>
          <a:lstStyle/>
          <a:p>
            <a:pPr marL="0" indent="457200" algn="just">
              <a:buNone/>
            </a:pPr>
            <a:endParaRPr lang="ru-RU" sz="2400" dirty="0" smtClean="0">
              <a:latin typeface="Times New Roman" pitchFamily="18" charset="0"/>
              <a:cs typeface="Times New Roman" pitchFamily="18" charset="0"/>
            </a:endParaRPr>
          </a:p>
          <a:p>
            <a:pPr marL="0" indent="457200" algn="just">
              <a:buNone/>
            </a:pPr>
            <a:r>
              <a:rPr lang="ru-RU" sz="2400" dirty="0" smtClean="0">
                <a:latin typeface="Times New Roman" pitchFamily="18" charset="0"/>
                <a:cs typeface="Times New Roman" pitchFamily="18" charset="0"/>
              </a:rPr>
              <a:t>Во </a:t>
            </a:r>
            <a:r>
              <a:rPr lang="ru-RU" sz="2400" dirty="0">
                <a:latin typeface="Times New Roman" pitchFamily="18" charset="0"/>
                <a:cs typeface="Times New Roman" pitchFamily="18" charset="0"/>
              </a:rPr>
              <a:t>впускной трубопровод из воздушного фильтра поступает чистый воздух, количество которого регулируется воздушной дроссельной заслонкой (1). Регулятор (5) при работающем двигателе поддерживает давление топлива в </a:t>
            </a:r>
            <a:r>
              <a:rPr lang="ru-RU" sz="2400" dirty="0" err="1">
                <a:latin typeface="Times New Roman" pitchFamily="18" charset="0"/>
                <a:cs typeface="Times New Roman" pitchFamily="18" charset="0"/>
              </a:rPr>
              <a:t>топливопроводе</a:t>
            </a:r>
            <a:r>
              <a:rPr lang="ru-RU" sz="2400" dirty="0">
                <a:latin typeface="Times New Roman" pitchFamily="18" charset="0"/>
                <a:cs typeface="Times New Roman" pitchFamily="18" charset="0"/>
              </a:rPr>
              <a:t> (2) двигателя и в форсунках (3) в пределах 0,28 - 0,33МПа. При такте впуска в поток воздуха, движущийся с большой скоростью во впускном трубопроводе (4), под давлением из форсунок (3) </a:t>
            </a:r>
            <a:r>
              <a:rPr lang="ru-RU" sz="2400" dirty="0" smtClean="0">
                <a:latin typeface="Times New Roman" pitchFamily="18" charset="0"/>
                <a:cs typeface="Times New Roman" pitchFamily="18" charset="0"/>
              </a:rPr>
              <a:t>впрыскивается </a:t>
            </a:r>
            <a:r>
              <a:rPr lang="ru-RU" sz="2400" dirty="0" err="1" smtClean="0">
                <a:latin typeface="Times New Roman" pitchFamily="18" charset="0"/>
                <a:cs typeface="Times New Roman" pitchFamily="18" charset="0"/>
              </a:rPr>
              <a:t>мелкораспыленное</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топливо. Топливо смешивается с воздухом, и образующаяся горючая смесь из впускного трубопровода поступает в цилиндры двигателя в соответствии с порядком работы цилиндров двигателя.</a:t>
            </a:r>
          </a:p>
          <a:p>
            <a:pPr marL="0" indent="457200" algn="just">
              <a:buNone/>
            </a:pPr>
            <a:r>
              <a:rPr lang="ru-RU" sz="2400" dirty="0">
                <a:latin typeface="Times New Roman" pitchFamily="18" charset="0"/>
                <a:cs typeface="Times New Roman" pitchFamily="18" charset="0"/>
              </a:rPr>
              <a:t>Отработавшие газы отводятся из цилиндров двигателя через выпускной трубопровод, резонаторы и глушитель в окружающую среду.</a:t>
            </a:r>
          </a:p>
          <a:p>
            <a:pPr marL="0" indent="0">
              <a:buNone/>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124775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0" algn="ctr">
              <a:buNone/>
            </a:pPr>
            <a:r>
              <a:rPr lang="ru-RU" sz="2400" b="1" dirty="0" smtClean="0">
                <a:latin typeface="Times New Roman" pitchFamily="18" charset="0"/>
                <a:cs typeface="Times New Roman" pitchFamily="18" charset="0"/>
              </a:rPr>
              <a:t>3. Устройство </a:t>
            </a:r>
            <a:r>
              <a:rPr lang="ru-RU" sz="2400" b="1" dirty="0">
                <a:latin typeface="Times New Roman" pitchFamily="18" charset="0"/>
                <a:cs typeface="Times New Roman" pitchFamily="18" charset="0"/>
              </a:rPr>
              <a:t>и работа приборов системы питания двигателя</a:t>
            </a:r>
          </a:p>
          <a:p>
            <a:pPr marL="0" indent="0" algn="ctr">
              <a:buNone/>
            </a:pPr>
            <a:r>
              <a:rPr lang="ru-RU" sz="2400" b="1" dirty="0">
                <a:latin typeface="Times New Roman" pitchFamily="18" charset="0"/>
                <a:cs typeface="Times New Roman" pitchFamily="18" charset="0"/>
              </a:rPr>
              <a:t>с впрыском топлива</a:t>
            </a:r>
          </a:p>
          <a:p>
            <a:pPr marL="0" indent="457200" algn="just">
              <a:buNone/>
            </a:pPr>
            <a:r>
              <a:rPr lang="ru-RU" sz="2400" b="1" i="1" dirty="0">
                <a:latin typeface="Times New Roman" pitchFamily="18" charset="0"/>
                <a:cs typeface="Times New Roman" pitchFamily="18" charset="0"/>
              </a:rPr>
              <a:t>Датчик температуры охлаждающей жидкости </a:t>
            </a:r>
            <a:r>
              <a:rPr lang="ru-RU" sz="2400" dirty="0">
                <a:latin typeface="Times New Roman" pitchFamily="18" charset="0"/>
                <a:cs typeface="Times New Roman" pitchFamily="18" charset="0"/>
              </a:rPr>
              <a:t>представляет собой термистор (резистор, сопротивление которого изменяется от температуры). Датчик завернут в выпускной патрубок охлаждающей жидкости, закрепленный на головке цилиндров, т.е. находится в потоке охлаждающей жидкости. При низкой температуре охлаждающей жидкости датчик имеет высокое сопротивление (100 кОм при -40°С), а при высокой температуре - низкое (70 Ом при 130°С). Электронный блок управления подает к датчику через сопротивление определенной величины напряжение 5 В (образуя таким образом делитель напряжения) и измеряет падение напряжения на датчике. Оно будет высоким на холодном двигателе и низким, когда двигатель прогрет. Измерением падения напряжения блок управления узнает температуру охлаждающей жидкости. Эта температура влияет на работу большинства систем, которыми управляет блок управления.</a:t>
            </a:r>
            <a:endParaRPr lang="ru-RU"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256850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3522"/>
            <a:ext cx="9144000" cy="6844478"/>
          </a:xfrm>
        </p:spPr>
        <p:txBody>
          <a:bodyPr>
            <a:normAutofit/>
          </a:bodyPr>
          <a:lstStyle/>
          <a:p>
            <a:pPr marL="0" indent="457200" algn="just">
              <a:buNone/>
            </a:pPr>
            <a:r>
              <a:rPr lang="ru-RU" sz="2400" b="1" i="1" dirty="0">
                <a:latin typeface="Times New Roman" pitchFamily="18" charset="0"/>
                <a:cs typeface="Times New Roman" pitchFamily="18" charset="0"/>
              </a:rPr>
              <a:t>Датчик концентрации кислорода </a:t>
            </a:r>
            <a:r>
              <a:rPr lang="ru-RU" sz="2400" dirty="0">
                <a:latin typeface="Times New Roman" pitchFamily="18" charset="0"/>
                <a:cs typeface="Times New Roman" pitchFamily="18" charset="0"/>
              </a:rPr>
              <a:t>(отсутствует в системе без обратной связи) устанавливается на приемной трубе глушителей. Он отслеживает содержание остаточного кислорода в потоке отработавших газов. В датчике находится чувствительный элемент из окиси циркония. В зависимости от концентрации кислорода в отработавших газах датчик генерирует выходное напряжение. Оно изменяется приблизительно от 0,1 В (высокое содержание кислорода - бедная смесь) до 0,8 В (мало кислорода - богатая смесь). Для нормальной работы датчик должен иметь температуру не ниже 360° С. Поэтому для быстрого прогрева после пуска двигателя в датчик встроен нагревательный элемент. Отслеживая выходное напряжение датчика концентрации кислорода, блок управления определяет, какую команду по корректировке состава рабочей смеси подавать на форсунки. Если смесь бедная (низкая разность потенциалов на выходе датчика), то дается команда на обогащение смеси. Если смесь богатая (высокая разность потенциалов) - дается команда на обеднение смеси.</a:t>
            </a:r>
            <a:endParaRPr lang="ru-RU" sz="24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1342241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230" y="0"/>
            <a:ext cx="9122770" cy="6858000"/>
          </a:xfrm>
        </p:spPr>
        <p:txBody>
          <a:bodyPr>
            <a:normAutofit/>
          </a:bodyPr>
          <a:lstStyle/>
          <a:p>
            <a:pPr marL="0" indent="457200" algn="just">
              <a:buNone/>
            </a:pPr>
            <a:endParaRPr lang="ru-RU" sz="2400" dirty="0" smtClean="0">
              <a:latin typeface="Times New Roman" pitchFamily="18" charset="0"/>
              <a:cs typeface="Times New Roman" pitchFamily="18" charset="0"/>
            </a:endParaRPr>
          </a:p>
          <a:p>
            <a:pPr marL="0" indent="457200" algn="just">
              <a:buNone/>
            </a:pPr>
            <a:r>
              <a:rPr lang="ru-RU" sz="2400" b="1" i="1" dirty="0" smtClean="0">
                <a:latin typeface="Times New Roman" pitchFamily="18" charset="0"/>
                <a:cs typeface="Times New Roman" pitchFamily="18" charset="0"/>
              </a:rPr>
              <a:t>Датчик </a:t>
            </a:r>
            <a:r>
              <a:rPr lang="ru-RU" sz="2400" b="1" i="1" dirty="0">
                <a:latin typeface="Times New Roman" pitchFamily="18" charset="0"/>
                <a:cs typeface="Times New Roman" pitchFamily="18" charset="0"/>
              </a:rPr>
              <a:t>массового расхода воздуха </a:t>
            </a:r>
            <a:r>
              <a:rPr lang="ru-RU" sz="2400" dirty="0">
                <a:latin typeface="Times New Roman" pitchFamily="18" charset="0"/>
                <a:cs typeface="Times New Roman" pitchFamily="18" charset="0"/>
              </a:rPr>
              <a:t>устанавливается между воздушным фильтром и шлангом, идущим к дроссельному патрубку. В датчике используются три чувствительных элемента в виде струн. Один элемент определяет температуру воздуха, а два других, соединенные параллельно, нагреваются до определенной температуры, превышающей температуру воздуха. Проходящий через датчик воздух охлаждает нагреваемые элементы. Электронная схема датчика определяет расход воздуха </a:t>
            </a:r>
            <a:r>
              <a:rPr lang="ru-RU" sz="2400" dirty="0" smtClean="0">
                <a:latin typeface="Times New Roman" pitchFamily="18" charset="0"/>
                <a:cs typeface="Times New Roman" pitchFamily="18" charset="0"/>
              </a:rPr>
              <a:t>путем измерения электрической </a:t>
            </a:r>
            <a:r>
              <a:rPr lang="ru-RU" sz="2400" dirty="0">
                <a:latin typeface="Times New Roman" pitchFamily="18" charset="0"/>
                <a:cs typeface="Times New Roman" pitchFamily="18" charset="0"/>
              </a:rPr>
              <a:t>мощности, необходимой для поддержания заданной температуры нагреваемых элементов. Информацию о расходе воздуха датчик выдает в виде частотного сигнала (2-10 кГц). Чем больше расход воздуха, тем выше частота сигнала. Блок управления использует информацию от датчика массового расхода воздуха для определения длительности импульса открытия форсунок.</a:t>
            </a:r>
          </a:p>
        </p:txBody>
      </p:sp>
    </p:spTree>
    <p:extLst>
      <p:ext uri="{BB962C8B-B14F-4D97-AF65-F5344CB8AC3E}">
        <p14:creationId xmlns:p14="http://schemas.microsoft.com/office/powerpoint/2010/main" val="391093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457200" algn="just">
              <a:buNone/>
            </a:pPr>
            <a:endParaRPr lang="ru-RU" sz="2400" dirty="0" smtClean="0">
              <a:latin typeface="Times New Roman" pitchFamily="18" charset="0"/>
              <a:cs typeface="Times New Roman" pitchFamily="18" charset="0"/>
            </a:endParaRPr>
          </a:p>
          <a:p>
            <a:pPr marL="0" indent="457200" algn="just">
              <a:buNone/>
            </a:pPr>
            <a:r>
              <a:rPr lang="ru-RU" sz="2400" b="1" i="1" dirty="0" smtClean="0">
                <a:latin typeface="Times New Roman" pitchFamily="18" charset="0"/>
                <a:cs typeface="Times New Roman" pitchFamily="18" charset="0"/>
              </a:rPr>
              <a:t>Датчик </a:t>
            </a:r>
            <a:r>
              <a:rPr lang="ru-RU" sz="2400" b="1" i="1" dirty="0">
                <a:latin typeface="Times New Roman" pitchFamily="18" charset="0"/>
                <a:cs typeface="Times New Roman" pitchFamily="18" charset="0"/>
              </a:rPr>
              <a:t>положения дроссельной заслонки </a:t>
            </a:r>
            <a:r>
              <a:rPr lang="ru-RU" sz="2400" dirty="0">
                <a:latin typeface="Times New Roman" pitchFamily="18" charset="0"/>
                <a:cs typeface="Times New Roman" pitchFamily="18" charset="0"/>
              </a:rPr>
              <a:t>установлен на дроссельном патрубке и связан с осью дроссельной заслонки. Датчик представляет собой потенциометр, на один конец которого подается плюс напряжения питания 5 В, а другой конец соединен с массой. С третьего вывода потенциометра (от ползунка) идет выходной сигнал к блоку управления. Когда дроссельная заслонка поворачивается (от воздействия на педаль управления), изменяется напряжение на выходе датчика. При закрытой дроссельной заслонке оно ниже 1,25 В. Когда заслонка открывается, напряжение на выходе датчика растет и при полностью открытой заслонке должно быть более 4 В. Отслеживая выходное напряжение датчика, блок управления корректирует подачу топлива в зависимости от угла открытия дроссельной заслонки (т.е. по желанию водителя). Датчик положения дроссельной заслонки не требует никакой регулировки, т.к. блок управления воспринимает холостой ход (т.е. полное закрытие дроссельной заслонки) как нулевую отметку.</a:t>
            </a:r>
          </a:p>
        </p:txBody>
      </p:sp>
    </p:spTree>
    <p:extLst>
      <p:ext uri="{BB962C8B-B14F-4D97-AF65-F5344CB8AC3E}">
        <p14:creationId xmlns:p14="http://schemas.microsoft.com/office/powerpoint/2010/main" val="1945494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457200" algn="just">
              <a:buNone/>
            </a:pPr>
            <a:r>
              <a:rPr lang="ru-RU" sz="2400" b="1" i="1" dirty="0">
                <a:latin typeface="Times New Roman" pitchFamily="18" charset="0"/>
                <a:cs typeface="Times New Roman" pitchFamily="18" charset="0"/>
              </a:rPr>
              <a:t>Датчик скорости автомобиля </a:t>
            </a:r>
            <a:r>
              <a:rPr lang="ru-RU" sz="2400" dirty="0">
                <a:latin typeface="Times New Roman" pitchFamily="18" charset="0"/>
                <a:cs typeface="Times New Roman" pitchFamily="18" charset="0"/>
              </a:rPr>
              <a:t>устанавливается на коробке передач на приводе спидометра. Принцип действия датчика основан на эффекте Холла. Датчик выдает на блок управления прямоугольные импульсы напряжения с частотой, пропорциональной скорости вращения ведущих колес. Для стандартных колес размером 165/70R13 датчик выдает 6 импульсов на каждый метр пробега.</a:t>
            </a:r>
          </a:p>
          <a:p>
            <a:pPr marL="0" indent="457200" algn="just">
              <a:buNone/>
            </a:pPr>
            <a:r>
              <a:rPr lang="ru-RU" sz="2400" b="1" i="1" dirty="0">
                <a:latin typeface="Times New Roman" pitchFamily="18" charset="0"/>
                <a:cs typeface="Times New Roman" pitchFamily="18" charset="0"/>
              </a:rPr>
              <a:t>Датчик детонации </a:t>
            </a:r>
            <a:r>
              <a:rPr lang="ru-RU" sz="2400" dirty="0">
                <a:latin typeface="Times New Roman" pitchFamily="18" charset="0"/>
                <a:cs typeface="Times New Roman" pitchFamily="18" charset="0"/>
              </a:rPr>
              <a:t>ввернут в верхнюю часть блока цилиндров и улавливает аномальные вибрации (детонационные удары) в двигателе. Чувствительным элементом датчика является пьезокристаллическая пластинка. При детонации на выходе датчика генерируются импульсы напряжения, которые увеличиваются с возрастанием интенсивности детонационных ударов. Блок управления по сигналу датчика регулирует опережение зажигания для устранения детонационных вспышек топлива.</a:t>
            </a:r>
          </a:p>
          <a:p>
            <a:pPr marL="0" indent="457200" algn="just">
              <a:buNone/>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1327396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2637"/>
            <a:ext cx="9144000" cy="6855363"/>
          </a:xfrm>
        </p:spPr>
        <p:txBody>
          <a:bodyPr>
            <a:normAutofit/>
          </a:bodyPr>
          <a:lstStyle/>
          <a:p>
            <a:pPr marL="0" indent="457200" algn="just">
              <a:buNone/>
            </a:pPr>
            <a:r>
              <a:rPr lang="ru-RU" sz="2400" b="1" i="1" dirty="0">
                <a:latin typeface="Times New Roman" pitchFamily="18" charset="0"/>
                <a:cs typeface="Times New Roman" pitchFamily="18" charset="0"/>
              </a:rPr>
              <a:t>Потенциометр регулировки СО. </a:t>
            </a:r>
            <a:r>
              <a:rPr lang="ru-RU" sz="2400" dirty="0">
                <a:latin typeface="Times New Roman" pitchFamily="18" charset="0"/>
                <a:cs typeface="Times New Roman" pitchFamily="18" charset="0"/>
              </a:rPr>
              <a:t>В комплектации без датчика кислорода потенциометр служит для регулирования содержания СО в выхлопных газах автомобиля. Чтобы выполнить регулировку СО при помощи потенциометра, требуется разрешение с диагностического тестера. В системах на базе блоков управления "Январь-4", чтобы отрегулировать СО, достаточно просто покрутить потенциометр на холостом ходу</a:t>
            </a:r>
            <a:r>
              <a:rPr lang="ru-RU" sz="2400" dirty="0" smtClean="0">
                <a:latin typeface="Times New Roman" pitchFamily="18" charset="0"/>
                <a:cs typeface="Times New Roman" pitchFamily="18" charset="0"/>
              </a:rPr>
              <a:t>.</a:t>
            </a:r>
          </a:p>
          <a:p>
            <a:pPr marL="0" indent="457200" algn="just">
              <a:buNone/>
            </a:pPr>
            <a:r>
              <a:rPr lang="ru-RU" sz="2400" b="1" i="1" dirty="0">
                <a:latin typeface="Times New Roman" pitchFamily="18" charset="0"/>
                <a:cs typeface="Times New Roman" pitchFamily="18" charset="0"/>
              </a:rPr>
              <a:t>Сигнал запроса на включение кондиционера. </a:t>
            </a:r>
            <a:r>
              <a:rPr lang="ru-RU" sz="2400" dirty="0">
                <a:latin typeface="Times New Roman" pitchFamily="18" charset="0"/>
                <a:cs typeface="Times New Roman" pitchFamily="18" charset="0"/>
              </a:rPr>
              <a:t>Если на автомобиле установлен кондиционер, то сигнал поступает от выключателя кондиционера на панели приборов. Блок управления получает информацию о том, что водитель желает включить кондиционер. Получив такой сигнал, блок управления сначала подстраивает регулятор холостого хода, чтобы компенсировать дополнительную нагрузку на двигатель от компрессора кондиционера, а затем включает реле, управляющее работой компрессора кондиционера.</a:t>
            </a:r>
          </a:p>
        </p:txBody>
      </p:sp>
    </p:spTree>
    <p:extLst>
      <p:ext uri="{BB962C8B-B14F-4D97-AF65-F5344CB8AC3E}">
        <p14:creationId xmlns:p14="http://schemas.microsoft.com/office/powerpoint/2010/main" val="3683647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741368"/>
          </a:xfrm>
        </p:spPr>
        <p:txBody>
          <a:bodyPr>
            <a:normAutofit/>
          </a:bodyPr>
          <a:lstStyle/>
          <a:p>
            <a:pPr marL="0" indent="457200" algn="just">
              <a:buNone/>
            </a:pPr>
            <a:r>
              <a:rPr lang="ru-RU" sz="2400" b="1" i="1" dirty="0">
                <a:latin typeface="Times New Roman" pitchFamily="18" charset="0"/>
                <a:cs typeface="Times New Roman" pitchFamily="18" charset="0"/>
              </a:rPr>
              <a:t>Датчик положения коленчатого вала </a:t>
            </a:r>
            <a:r>
              <a:rPr lang="ru-RU" sz="2400" dirty="0">
                <a:latin typeface="Times New Roman" pitchFamily="18" charset="0"/>
                <a:cs typeface="Times New Roman" pitchFamily="18" charset="0"/>
              </a:rPr>
              <a:t>- индуктивный, предназначен для синхронизации работы блока управления с верхней мертвой точкой поршней 1 - </a:t>
            </a:r>
            <a:r>
              <a:rPr lang="ru-RU" sz="2400" dirty="0" err="1">
                <a:latin typeface="Times New Roman" pitchFamily="18" charset="0"/>
                <a:cs typeface="Times New Roman" pitchFamily="18" charset="0"/>
              </a:rPr>
              <a:t>го</a:t>
            </a:r>
            <a:r>
              <a:rPr lang="ru-RU" sz="2400" dirty="0">
                <a:latin typeface="Times New Roman" pitchFamily="18" charset="0"/>
                <a:cs typeface="Times New Roman" pitchFamily="18" charset="0"/>
              </a:rPr>
              <a:t> и 4-го цилиндров и угловым положением коленчатого вала двигателя. Сопротивление обмотки 650 Ом +/-10%, индуктивность 265 </a:t>
            </a:r>
            <a:r>
              <a:rPr lang="ru-RU" sz="2400" dirty="0" err="1">
                <a:latin typeface="Times New Roman" pitchFamily="18" charset="0"/>
                <a:cs typeface="Times New Roman" pitchFamily="18" charset="0"/>
              </a:rPr>
              <a:t>мГн</a:t>
            </a:r>
            <a:r>
              <a:rPr lang="ru-RU" sz="2400" dirty="0">
                <a:latin typeface="Times New Roman" pitchFamily="18" charset="0"/>
                <a:cs typeface="Times New Roman" pitchFamily="18" charset="0"/>
              </a:rPr>
              <a:t> +/-15% на частоте 1 кГц при температуре 20°С. Датчик установлен на кронштейне крышки масляного насоса напротив задающего диска на шкиве привода генератора. У задающего диска имеется 58 зубьев с шагом в 6 градусов. При таком шаге на диске помещается 60 зубьев, но два зуба срезаны для создания импульса синхронизации ("опорного" импульса), который необходим для согласования работы контроллера с верхней мертвой точкой поршней в 1 -м и 4-м цилиндрах. Датчик генерирует импульсы напряжения при прохождении в его магнитном поле зубьев задающего диска. Блок управления по сигналам датчика положения коленчатого вала определяет частоту вращения коленчатого вала и выдает импульсы на форсунки.</a:t>
            </a:r>
          </a:p>
        </p:txBody>
      </p:sp>
    </p:spTree>
    <p:extLst>
      <p:ext uri="{BB962C8B-B14F-4D97-AF65-F5344CB8AC3E}">
        <p14:creationId xmlns:p14="http://schemas.microsoft.com/office/powerpoint/2010/main" val="681396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230" y="0"/>
            <a:ext cx="9122770" cy="6858000"/>
          </a:xfrm>
        </p:spPr>
        <p:txBody>
          <a:bodyPr>
            <a:normAutofit/>
          </a:bodyPr>
          <a:lstStyle/>
          <a:p>
            <a:pPr marL="0" indent="457200" algn="just">
              <a:buNone/>
            </a:pPr>
            <a:r>
              <a:rPr lang="ru-RU" sz="2400" b="1" i="1" dirty="0">
                <a:latin typeface="Times New Roman" pitchFamily="18" charset="0"/>
                <a:cs typeface="Times New Roman" pitchFamily="18" charset="0"/>
              </a:rPr>
              <a:t>Топливный насос </a:t>
            </a:r>
            <a:r>
              <a:rPr lang="ru-RU" sz="2400" dirty="0" smtClean="0">
                <a:latin typeface="Times New Roman" pitchFamily="18" charset="0"/>
                <a:cs typeface="Times New Roman" pitchFamily="18" charset="0"/>
              </a:rPr>
              <a:t>представляет </a:t>
            </a:r>
            <a:r>
              <a:rPr lang="ru-RU" sz="2400" dirty="0">
                <a:latin typeface="Times New Roman" pitchFamily="18" charset="0"/>
                <a:cs typeface="Times New Roman" pitchFamily="18" charset="0"/>
              </a:rPr>
              <a:t>собой центробежный роликовый насос с приводом от электродвигателя, который смонтирован совместно с насосом в одном герметичном </a:t>
            </a:r>
            <a:r>
              <a:rPr lang="ru-RU" sz="2400" dirty="0" smtClean="0">
                <a:latin typeface="Times New Roman" pitchFamily="18" charset="0"/>
                <a:cs typeface="Times New Roman" pitchFamily="18" charset="0"/>
              </a:rPr>
              <a:t>корпусе.</a:t>
            </a:r>
          </a:p>
          <a:p>
            <a:pPr marL="0" indent="457200" algn="just">
              <a:buNone/>
            </a:pPr>
            <a:endParaRPr lang="ru-RU" sz="2400" dirty="0" smtClean="0">
              <a:latin typeface="Times New Roman" pitchFamily="18" charset="0"/>
              <a:cs typeface="Times New Roman" pitchFamily="18" charset="0"/>
            </a:endParaRPr>
          </a:p>
          <a:p>
            <a:pPr marL="0" indent="457200" algn="just">
              <a:buNone/>
            </a:pPr>
            <a:endParaRPr lang="ru-RU" sz="2400" dirty="0">
              <a:latin typeface="Times New Roman" pitchFamily="18" charset="0"/>
              <a:cs typeface="Times New Roman" pitchFamily="18" charset="0"/>
            </a:endParaRPr>
          </a:p>
          <a:p>
            <a:pPr marL="0" indent="457200" algn="just">
              <a:buNone/>
            </a:pPr>
            <a:endParaRPr lang="ru-RU" sz="2400" dirty="0" smtClean="0">
              <a:latin typeface="Times New Roman" pitchFamily="18" charset="0"/>
              <a:cs typeface="Times New Roman" pitchFamily="18" charset="0"/>
            </a:endParaRPr>
          </a:p>
          <a:p>
            <a:pPr marL="0" indent="457200" algn="just">
              <a:buNone/>
            </a:pPr>
            <a:endParaRPr lang="ru-RU" sz="2400" dirty="0">
              <a:latin typeface="Times New Roman" pitchFamily="18" charset="0"/>
              <a:cs typeface="Times New Roman" pitchFamily="18" charset="0"/>
            </a:endParaRPr>
          </a:p>
          <a:p>
            <a:pPr marL="0" indent="457200" algn="just">
              <a:buNone/>
            </a:pPr>
            <a:endParaRPr lang="ru-RU" sz="2400" dirty="0" smtClean="0">
              <a:latin typeface="Times New Roman" pitchFamily="18" charset="0"/>
              <a:cs typeface="Times New Roman" pitchFamily="18" charset="0"/>
            </a:endParaRPr>
          </a:p>
          <a:p>
            <a:pPr marL="0" indent="457200" algn="just">
              <a:buNone/>
            </a:pPr>
            <a:endParaRPr lang="ru-RU" sz="2400" dirty="0">
              <a:latin typeface="Times New Roman" pitchFamily="18" charset="0"/>
              <a:cs typeface="Times New Roman" pitchFamily="18" charset="0"/>
            </a:endParaRPr>
          </a:p>
          <a:p>
            <a:pPr marL="0" indent="457200" algn="just">
              <a:buNone/>
            </a:pPr>
            <a:endParaRPr lang="ru-RU" sz="2400" dirty="0" smtClean="0">
              <a:latin typeface="Times New Roman" pitchFamily="18" charset="0"/>
              <a:cs typeface="Times New Roman" pitchFamily="18" charset="0"/>
            </a:endParaRPr>
          </a:p>
          <a:p>
            <a:pPr marL="0" indent="457200" algn="just">
              <a:buNone/>
            </a:pPr>
            <a:endParaRPr lang="ru-RU" sz="2400" dirty="0">
              <a:latin typeface="Times New Roman" pitchFamily="18" charset="0"/>
              <a:cs typeface="Times New Roman" pitchFamily="18" charset="0"/>
            </a:endParaRPr>
          </a:p>
          <a:p>
            <a:pPr marL="0" indent="457200" algn="just">
              <a:buNone/>
            </a:pPr>
            <a:endParaRPr lang="ru-RU" sz="2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340768"/>
            <a:ext cx="5544616"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467544" y="4365104"/>
            <a:ext cx="8424936" cy="923330"/>
          </a:xfrm>
          <a:prstGeom prst="rect">
            <a:avLst/>
          </a:prstGeom>
        </p:spPr>
        <p:txBody>
          <a:bodyPr wrap="square">
            <a:spAutoFit/>
          </a:bodyPr>
          <a:lstStyle/>
          <a:p>
            <a:r>
              <a:rPr lang="ru-RU" dirty="0">
                <a:latin typeface="Times New Roman" pitchFamily="18" charset="0"/>
                <a:cs typeface="Times New Roman" pitchFamily="18" charset="0"/>
              </a:rPr>
              <a:t>1, 12 - штуцеры; 2 - основание; 3 - статор; 4, 11 - клапаны; 5 - крышка; 6, 18 - каналы; 7, 9 - корпуса; 8 - якорь; 10 - коллектор; 13 - щетка; 14 - муфта; 15 - вал; 16 - сепаратор; 17 - ролик.</a:t>
            </a:r>
          </a:p>
        </p:txBody>
      </p:sp>
    </p:spTree>
    <p:extLst>
      <p:ext uri="{BB962C8B-B14F-4D97-AF65-F5344CB8AC3E}">
        <p14:creationId xmlns:p14="http://schemas.microsoft.com/office/powerpoint/2010/main" val="37541040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036496" cy="6858000"/>
          </a:xfrm>
        </p:spPr>
        <p:txBody>
          <a:bodyPr>
            <a:normAutofit lnSpcReduction="10000"/>
          </a:bodyPr>
          <a:lstStyle/>
          <a:p>
            <a:pPr marL="0" indent="457200" algn="just">
              <a:buNone/>
            </a:pPr>
            <a:r>
              <a:rPr lang="ru-RU" sz="2400" dirty="0">
                <a:latin typeface="Times New Roman" pitchFamily="18" charset="0"/>
                <a:cs typeface="Times New Roman" pitchFamily="18" charset="0"/>
              </a:rPr>
              <a:t>Центробежный роликовый насос состоит из статора (3), внутренняя поверхность которого незначительно смещена относительно оси якоря (8) электродвигателя, цилиндрического сепаратора (16), соединенного с якорем электродвигателя, и роликов (17), расположенных в сепараторе. Сепаратор с роликами находится между основанием (2) и крышкой (5) насоса. При работе насоса топливо поступает через штуцер (1) и канал (18) к вращающемуся сепаратору (16), переносится роликами и через выходные каналы (6) подается в полость электродвигателя и далее через клапан (11) и штуцер (12) в </a:t>
            </a:r>
            <a:r>
              <a:rPr lang="ru-RU" sz="2400" dirty="0" err="1">
                <a:latin typeface="Times New Roman" pitchFamily="18" charset="0"/>
                <a:cs typeface="Times New Roman" pitchFamily="18" charset="0"/>
              </a:rPr>
              <a:t>топливопровод</a:t>
            </a:r>
            <a:r>
              <a:rPr lang="ru-RU" sz="2400" dirty="0">
                <a:latin typeface="Times New Roman" pitchFamily="18" charset="0"/>
                <a:cs typeface="Times New Roman" pitchFamily="18" charset="0"/>
              </a:rPr>
              <a:t>, подводящий топливо к топливному фильтру.</a:t>
            </a:r>
          </a:p>
          <a:p>
            <a:pPr marL="0" indent="457200" algn="just">
              <a:buNone/>
            </a:pPr>
            <a:r>
              <a:rPr lang="ru-RU" sz="2400" dirty="0">
                <a:latin typeface="Times New Roman" pitchFamily="18" charset="0"/>
                <a:cs typeface="Times New Roman" pitchFamily="18" charset="0"/>
              </a:rPr>
              <a:t>Поступившее в насос топливо, проходя через электродвигатель, охлаждает его. Обратный клапан (11) исключает слив топлива из </a:t>
            </a:r>
            <a:r>
              <a:rPr lang="ru-RU" sz="2400" dirty="0" err="1">
                <a:latin typeface="Times New Roman" pitchFamily="18" charset="0"/>
                <a:cs typeface="Times New Roman" pitchFamily="18" charset="0"/>
              </a:rPr>
              <a:t>топливопровода</a:t>
            </a:r>
            <a:r>
              <a:rPr lang="ru-RU" sz="2400" dirty="0">
                <a:latin typeface="Times New Roman" pitchFamily="18" charset="0"/>
                <a:cs typeface="Times New Roman" pitchFamily="18" charset="0"/>
              </a:rPr>
              <a:t> и образование воздушных пробок после выключения топливного насоса. Предохранительный клапан (4) ограничивает давление топлива, создаваемое насосом, при возрастании его выше допустимого (0,45 - 0,6 МПа). Топливный насос включается при включении зажигания. Подача насоса составляет 130 л/ч.</a:t>
            </a:r>
          </a:p>
        </p:txBody>
      </p:sp>
    </p:spTree>
    <p:extLst>
      <p:ext uri="{BB962C8B-B14F-4D97-AF65-F5344CB8AC3E}">
        <p14:creationId xmlns:p14="http://schemas.microsoft.com/office/powerpoint/2010/main" val="2723577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0"/>
            <a:ext cx="8856984" cy="6858000"/>
          </a:xfrm>
        </p:spPr>
        <p:txBody>
          <a:bodyPr>
            <a:normAutofit/>
          </a:bodyPr>
          <a:lstStyle/>
          <a:p>
            <a:pPr marL="0" indent="0" algn="ctr">
              <a:buNone/>
            </a:pPr>
            <a:endParaRPr lang="ru-RU" sz="3600" dirty="0" smtClean="0">
              <a:latin typeface="Times New Roman" pitchFamily="18" charset="0"/>
              <a:cs typeface="Times New Roman" pitchFamily="18" charset="0"/>
            </a:endParaRPr>
          </a:p>
          <a:p>
            <a:pPr marL="0" indent="0" algn="ctr">
              <a:buNone/>
            </a:pPr>
            <a:r>
              <a:rPr lang="ru-RU" sz="3600" dirty="0" smtClean="0">
                <a:latin typeface="Times New Roman" pitchFamily="18" charset="0"/>
                <a:cs typeface="Times New Roman" pitchFamily="18" charset="0"/>
              </a:rPr>
              <a:t>ПЛАН:</a:t>
            </a:r>
          </a:p>
          <a:p>
            <a:pPr marL="514350" indent="-514350" algn="just">
              <a:buAutoNum type="arabicPeriod"/>
            </a:pPr>
            <a:r>
              <a:rPr lang="ru-RU" sz="2800" dirty="0" smtClean="0">
                <a:latin typeface="Times New Roman" pitchFamily="18" charset="0"/>
                <a:cs typeface="Times New Roman" pitchFamily="18" charset="0"/>
              </a:rPr>
              <a:t>Система питания бензинового двигателя с впрыском топлива.</a:t>
            </a:r>
          </a:p>
          <a:p>
            <a:pPr marL="514350" indent="-514350" algn="just">
              <a:buAutoNum type="arabicPeriod"/>
            </a:pPr>
            <a:r>
              <a:rPr lang="ru-RU" sz="2800" dirty="0" smtClean="0">
                <a:latin typeface="Times New Roman" pitchFamily="18" charset="0"/>
                <a:cs typeface="Times New Roman" pitchFamily="18" charset="0"/>
              </a:rPr>
              <a:t>Схема системы питания двигателя с впрыском топлива.	</a:t>
            </a:r>
          </a:p>
          <a:p>
            <a:pPr marL="0" indent="0" algn="just">
              <a:buNone/>
            </a:pPr>
            <a:r>
              <a:rPr lang="ru-RU" sz="2800" dirty="0" smtClean="0">
                <a:latin typeface="Times New Roman" pitchFamily="18" charset="0"/>
                <a:cs typeface="Times New Roman" pitchFamily="18" charset="0"/>
              </a:rPr>
              <a:t>3.</a:t>
            </a: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Устройство и работа приборов системы питания     двигателя с впрыском топлива</a:t>
            </a:r>
          </a:p>
          <a:p>
            <a:pPr marL="0" indent="0">
              <a:buNone/>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6374358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344" y="0"/>
            <a:ext cx="9133656" cy="6858000"/>
          </a:xfrm>
        </p:spPr>
        <p:txBody>
          <a:bodyPr>
            <a:normAutofit/>
          </a:bodyPr>
          <a:lstStyle/>
          <a:p>
            <a:pPr marL="0" indent="457200" algn="just">
              <a:buNone/>
            </a:pPr>
            <a:r>
              <a:rPr lang="ru-RU" sz="2400" b="1" i="1" dirty="0" err="1">
                <a:latin typeface="Times New Roman" pitchFamily="18" charset="0"/>
                <a:cs typeface="Times New Roman" pitchFamily="18" charset="0"/>
              </a:rPr>
              <a:t>Топливопровод</a:t>
            </a:r>
            <a:r>
              <a:rPr lang="ru-RU" sz="2400" b="1" i="1" dirty="0">
                <a:latin typeface="Times New Roman" pitchFamily="18" charset="0"/>
                <a:cs typeface="Times New Roman" pitchFamily="18" charset="0"/>
              </a:rPr>
              <a:t> двигателя </a:t>
            </a:r>
            <a:r>
              <a:rPr lang="ru-RU" sz="2400" dirty="0" smtClean="0">
                <a:latin typeface="Times New Roman" pitchFamily="18" charset="0"/>
                <a:cs typeface="Times New Roman" pitchFamily="18" charset="0"/>
              </a:rPr>
              <a:t>служит </a:t>
            </a:r>
            <a:r>
              <a:rPr lang="ru-RU" sz="2400" dirty="0">
                <a:latin typeface="Times New Roman" pitchFamily="18" charset="0"/>
                <a:cs typeface="Times New Roman" pitchFamily="18" charset="0"/>
              </a:rPr>
              <a:t>для подвода топлива к форсункам. Он является общим для </a:t>
            </a:r>
            <a:r>
              <a:rPr lang="ru-RU" sz="2400" dirty="0" smtClean="0">
                <a:latin typeface="Times New Roman" pitchFamily="18" charset="0"/>
                <a:cs typeface="Times New Roman" pitchFamily="18" charset="0"/>
              </a:rPr>
              <a:t>четырех </a:t>
            </a:r>
            <a:r>
              <a:rPr lang="ru-RU" sz="2400" dirty="0">
                <a:latin typeface="Times New Roman" pitchFamily="18" charset="0"/>
                <a:cs typeface="Times New Roman" pitchFamily="18" charset="0"/>
              </a:rPr>
              <a:t>форсунок</a:t>
            </a:r>
            <a:r>
              <a:rPr lang="ru-RU" sz="2400" dirty="0" smtClean="0">
                <a:latin typeface="Times New Roman" pitchFamily="18" charset="0"/>
                <a:cs typeface="Times New Roman" pitchFamily="18" charset="0"/>
              </a:rPr>
              <a:t>.</a:t>
            </a:r>
          </a:p>
          <a:p>
            <a:pPr marL="0" indent="457200" algn="just">
              <a:buNone/>
            </a:pPr>
            <a:endParaRPr lang="ru-RU" sz="2400" dirty="0">
              <a:latin typeface="Times New Roman" pitchFamily="18" charset="0"/>
              <a:cs typeface="Times New Roman" pitchFamily="18" charset="0"/>
            </a:endParaRP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9610"/>
          <a:stretch/>
        </p:blipFill>
        <p:spPr bwMode="auto">
          <a:xfrm>
            <a:off x="1528731" y="764704"/>
            <a:ext cx="6336704"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179512" y="3306755"/>
            <a:ext cx="8892480" cy="3600986"/>
          </a:xfrm>
          <a:prstGeom prst="rect">
            <a:avLst/>
          </a:prstGeom>
        </p:spPr>
        <p:txBody>
          <a:bodyPr wrap="square">
            <a:spAutoFit/>
          </a:bodyPr>
          <a:lstStyle/>
          <a:p>
            <a:r>
              <a:rPr lang="ru-RU" dirty="0">
                <a:latin typeface="Times New Roman" pitchFamily="18" charset="0"/>
                <a:cs typeface="Times New Roman" pitchFamily="18" charset="0"/>
              </a:rPr>
              <a:t>1 - впускной трубопровод; 2 - форсунка; 3 - штуцер; 4 - </a:t>
            </a:r>
            <a:r>
              <a:rPr lang="ru-RU" dirty="0" err="1">
                <a:latin typeface="Times New Roman" pitchFamily="18" charset="0"/>
                <a:cs typeface="Times New Roman" pitchFamily="18" charset="0"/>
              </a:rPr>
              <a:t>топливопровод</a:t>
            </a:r>
            <a:r>
              <a:rPr lang="ru-RU" dirty="0">
                <a:latin typeface="Times New Roman" pitchFamily="18" charset="0"/>
                <a:cs typeface="Times New Roman" pitchFamily="18" charset="0"/>
              </a:rPr>
              <a:t>; 5 - регулятор </a:t>
            </a:r>
            <a:r>
              <a:rPr lang="ru-RU" dirty="0" smtClean="0">
                <a:latin typeface="Times New Roman" pitchFamily="18" charset="0"/>
                <a:cs typeface="Times New Roman" pitchFamily="18" charset="0"/>
              </a:rPr>
              <a:t>давления</a:t>
            </a:r>
          </a:p>
          <a:p>
            <a:pPr indent="457200"/>
            <a:r>
              <a:rPr lang="ru-RU" sz="2400" dirty="0">
                <a:latin typeface="Times New Roman" pitchFamily="18" charset="0"/>
                <a:cs typeface="Times New Roman" pitchFamily="18" charset="0"/>
              </a:rPr>
              <a:t>В один конец </a:t>
            </a:r>
            <a:r>
              <a:rPr lang="ru-RU" sz="2400" dirty="0" err="1">
                <a:latin typeface="Times New Roman" pitchFamily="18" charset="0"/>
                <a:cs typeface="Times New Roman" pitchFamily="18" charset="0"/>
              </a:rPr>
              <a:t>топливопровода</a:t>
            </a:r>
            <a:r>
              <a:rPr lang="ru-RU" sz="2400" dirty="0">
                <a:latin typeface="Times New Roman" pitchFamily="18" charset="0"/>
                <a:cs typeface="Times New Roman" pitchFamily="18" charset="0"/>
              </a:rPr>
              <a:t> (4) ввернут штуцер (3) для подвода топлива от насоса, а на другом конце закреплен регулятор (5) давления топлива, связанный с ресивером и топливным баком. В </a:t>
            </a:r>
            <a:r>
              <a:rPr lang="ru-RU" sz="2400" dirty="0" err="1">
                <a:latin typeface="Times New Roman" pitchFamily="18" charset="0"/>
                <a:cs typeface="Times New Roman" pitchFamily="18" charset="0"/>
              </a:rPr>
              <a:t>топливопроводе</a:t>
            </a:r>
            <a:r>
              <a:rPr lang="ru-RU" sz="2400" dirty="0">
                <a:latin typeface="Times New Roman" pitchFamily="18" charset="0"/>
                <a:cs typeface="Times New Roman" pitchFamily="18" charset="0"/>
              </a:rPr>
              <a:t> двигателя одним концом закреплены форсунки (2), которые другим концом закреплены во впускном трубопроводе (1). Концы форсунок уплотнены резиновыми кольцами круглого сечения. </a:t>
            </a:r>
            <a:r>
              <a:rPr lang="ru-RU" sz="2400" dirty="0" err="1">
                <a:latin typeface="Times New Roman" pitchFamily="18" charset="0"/>
                <a:cs typeface="Times New Roman" pitchFamily="18" charset="0"/>
              </a:rPr>
              <a:t>Топливопровод</a:t>
            </a:r>
            <a:r>
              <a:rPr lang="ru-RU" sz="2400" dirty="0">
                <a:latin typeface="Times New Roman" pitchFamily="18" charset="0"/>
                <a:cs typeface="Times New Roman" pitchFamily="18" charset="0"/>
              </a:rPr>
              <a:t> (4) крепится двумя болтами к впускному трубопроводу.</a:t>
            </a:r>
          </a:p>
        </p:txBody>
      </p:sp>
    </p:spTree>
    <p:extLst>
      <p:ext uri="{BB962C8B-B14F-4D97-AF65-F5344CB8AC3E}">
        <p14:creationId xmlns:p14="http://schemas.microsoft.com/office/powerpoint/2010/main" val="1203920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457200" algn="just">
              <a:buNone/>
            </a:pPr>
            <a:r>
              <a:rPr lang="ru-RU" sz="2400" b="1" i="1" dirty="0">
                <a:latin typeface="Times New Roman" pitchFamily="18" charset="0"/>
                <a:cs typeface="Times New Roman" pitchFamily="18" charset="0"/>
              </a:rPr>
              <a:t>Регулятор давления топлива </a:t>
            </a:r>
            <a:r>
              <a:rPr lang="ru-RU" sz="2400" dirty="0" smtClean="0">
                <a:latin typeface="Times New Roman" pitchFamily="18" charset="0"/>
                <a:cs typeface="Times New Roman" pitchFamily="18" charset="0"/>
              </a:rPr>
              <a:t>поддерживает </a:t>
            </a:r>
            <a:r>
              <a:rPr lang="ru-RU" sz="2400" dirty="0">
                <a:latin typeface="Times New Roman" pitchFamily="18" charset="0"/>
                <a:cs typeface="Times New Roman" pitchFamily="18" charset="0"/>
              </a:rPr>
              <a:t>давление в </a:t>
            </a:r>
            <a:r>
              <a:rPr lang="ru-RU" sz="2400" dirty="0" err="1">
                <a:latin typeface="Times New Roman" pitchFamily="18" charset="0"/>
                <a:cs typeface="Times New Roman" pitchFamily="18" charset="0"/>
              </a:rPr>
              <a:t>топливопроводе</a:t>
            </a:r>
            <a:r>
              <a:rPr lang="ru-RU" sz="2400" dirty="0">
                <a:latin typeface="Times New Roman" pitchFamily="18" charset="0"/>
                <a:cs typeface="Times New Roman" pitchFamily="18" charset="0"/>
              </a:rPr>
              <a:t> и форсунках работающего двигателя в пределах 0,28 - 0,33 МПа, что необходимо для приготовления горючей смеси требуемого качества на всех режимах работы двигателя. Регулятор давления состоит из корпуса (1) </a:t>
            </a:r>
            <a:r>
              <a:rPr lang="ru-RU" sz="2400" dirty="0" smtClean="0">
                <a:latin typeface="Times New Roman" pitchFamily="18" charset="0"/>
                <a:cs typeface="Times New Roman" pitchFamily="18" charset="0"/>
              </a:rPr>
              <a:t>и крышки </a:t>
            </a:r>
            <a:r>
              <a:rPr lang="ru-RU" sz="2400" dirty="0">
                <a:latin typeface="Times New Roman" pitchFamily="18" charset="0"/>
                <a:cs typeface="Times New Roman" pitchFamily="18" charset="0"/>
              </a:rPr>
              <a:t>(3), между которыми закреплена диафрагма (4) с клапаном (2). Внутренняя полость регулятора делится диафрагмой на две полости — вакуумную и </a:t>
            </a:r>
            <a:r>
              <a:rPr lang="ru-RU" sz="2400" dirty="0" smtClean="0">
                <a:latin typeface="Times New Roman" pitchFamily="18" charset="0"/>
                <a:cs typeface="Times New Roman" pitchFamily="18" charset="0"/>
              </a:rPr>
              <a:t>топливную.</a:t>
            </a:r>
            <a:endParaRPr lang="ru-RU" sz="24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3728" y="2719783"/>
            <a:ext cx="5184575" cy="2375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729592" y="5146697"/>
            <a:ext cx="3735253" cy="369332"/>
          </a:xfrm>
          <a:prstGeom prst="rect">
            <a:avLst/>
          </a:prstGeom>
        </p:spPr>
        <p:txBody>
          <a:bodyPr wrap="none">
            <a:spAutoFit/>
          </a:bodyPr>
          <a:lstStyle/>
          <a:p>
            <a:r>
              <a:rPr lang="ru-RU" dirty="0">
                <a:latin typeface="Times New Roman" pitchFamily="18" charset="0"/>
                <a:cs typeface="Times New Roman" pitchFamily="18" charset="0"/>
              </a:rPr>
              <a:t>а - клапан закрыт; б - клапан открыт</a:t>
            </a:r>
          </a:p>
        </p:txBody>
      </p:sp>
      <p:sp>
        <p:nvSpPr>
          <p:cNvPr id="5" name="Прямоугольник 4"/>
          <p:cNvSpPr/>
          <p:nvPr/>
        </p:nvSpPr>
        <p:spPr>
          <a:xfrm>
            <a:off x="683568" y="5661248"/>
            <a:ext cx="7632847" cy="369332"/>
          </a:xfrm>
          <a:prstGeom prst="rect">
            <a:avLst/>
          </a:prstGeom>
        </p:spPr>
        <p:txBody>
          <a:bodyPr wrap="square">
            <a:spAutoFit/>
          </a:bodyPr>
          <a:lstStyle/>
          <a:p>
            <a:r>
              <a:rPr lang="ru-RU" dirty="0" smtClean="0">
                <a:latin typeface="Times New Roman" pitchFamily="18" charset="0"/>
                <a:cs typeface="Times New Roman" pitchFamily="18" charset="0"/>
              </a:rPr>
              <a:t>                            1 </a:t>
            </a:r>
            <a:r>
              <a:rPr lang="ru-RU" dirty="0">
                <a:latin typeface="Times New Roman" pitchFamily="18" charset="0"/>
                <a:cs typeface="Times New Roman" pitchFamily="18" charset="0"/>
              </a:rPr>
              <a:t>- корпус; 2 - клапан; 3 - крышка; 4 - диафрагма</a:t>
            </a:r>
          </a:p>
        </p:txBody>
      </p:sp>
    </p:spTree>
    <p:extLst>
      <p:ext uri="{BB962C8B-B14F-4D97-AF65-F5344CB8AC3E}">
        <p14:creationId xmlns:p14="http://schemas.microsoft.com/office/powerpoint/2010/main" val="762892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1230" y="13522"/>
            <a:ext cx="9122770" cy="6844478"/>
          </a:xfrm>
        </p:spPr>
        <p:txBody>
          <a:bodyPr>
            <a:normAutofit/>
          </a:bodyPr>
          <a:lstStyle/>
          <a:p>
            <a:pPr marL="0" indent="0">
              <a:buNone/>
            </a:pPr>
            <a:endParaRPr lang="ru-RU" sz="2400" dirty="0" smtClean="0">
              <a:latin typeface="Times New Roman" pitchFamily="18" charset="0"/>
              <a:cs typeface="Times New Roman" pitchFamily="18" charset="0"/>
            </a:endParaRPr>
          </a:p>
          <a:p>
            <a:pPr marL="0" indent="457200" algn="just">
              <a:buNone/>
            </a:pPr>
            <a:r>
              <a:rPr lang="ru-RU" sz="2400" dirty="0" smtClean="0">
                <a:latin typeface="Times New Roman" pitchFamily="18" charset="0"/>
                <a:cs typeface="Times New Roman" pitchFamily="18" charset="0"/>
              </a:rPr>
              <a:t>Вакуумная </a:t>
            </a:r>
            <a:r>
              <a:rPr lang="ru-RU" sz="2400" dirty="0">
                <a:latin typeface="Times New Roman" pitchFamily="18" charset="0"/>
                <a:cs typeface="Times New Roman" pitchFamily="18" charset="0"/>
              </a:rPr>
              <a:t>полость находится в крышке (3) регулятора и связана с ресивером, а топливная полость — в корпусе (1) регулятора и связана с топливным баком.</a:t>
            </a:r>
          </a:p>
          <a:p>
            <a:pPr marL="0" indent="457200" algn="just">
              <a:buNone/>
            </a:pPr>
            <a:r>
              <a:rPr lang="ru-RU" sz="2400" dirty="0">
                <a:latin typeface="Times New Roman" pitchFamily="18" charset="0"/>
                <a:cs typeface="Times New Roman" pitchFamily="18" charset="0"/>
              </a:rPr>
              <a:t>При закрытии воздушной дроссельной заслонки (1) </a:t>
            </a:r>
            <a:r>
              <a:rPr lang="ru-RU" sz="2400" dirty="0" smtClean="0">
                <a:latin typeface="Times New Roman" pitchFamily="18" charset="0"/>
                <a:cs typeface="Times New Roman" pitchFamily="18" charset="0"/>
              </a:rPr>
              <a:t>вакуум </a:t>
            </a:r>
            <a:r>
              <a:rPr lang="ru-RU" sz="2400" dirty="0">
                <a:latin typeface="Times New Roman" pitchFamily="18" charset="0"/>
                <a:cs typeface="Times New Roman" pitchFamily="18" charset="0"/>
              </a:rPr>
              <a:t>в ресивере увеличивается, клапан регулятора открывается при меньшем давлении топлива и перепускает избыточное топливо по сливному </a:t>
            </a:r>
            <a:r>
              <a:rPr lang="ru-RU" sz="2400" dirty="0" err="1">
                <a:latin typeface="Times New Roman" pitchFamily="18" charset="0"/>
                <a:cs typeface="Times New Roman" pitchFamily="18" charset="0"/>
              </a:rPr>
              <a:t>топливопроводу</a:t>
            </a:r>
            <a:r>
              <a:rPr lang="ru-RU" sz="2400" dirty="0">
                <a:latin typeface="Times New Roman" pitchFamily="18" charset="0"/>
                <a:cs typeface="Times New Roman" pitchFamily="18" charset="0"/>
              </a:rPr>
              <a:t> в топливный бак (6). При этом давление топлива в </a:t>
            </a:r>
            <a:r>
              <a:rPr lang="ru-RU" sz="2400" dirty="0" err="1">
                <a:latin typeface="Times New Roman" pitchFamily="18" charset="0"/>
                <a:cs typeface="Times New Roman" pitchFamily="18" charset="0"/>
              </a:rPr>
              <a:t>топливопроводе</a:t>
            </a:r>
            <a:r>
              <a:rPr lang="ru-RU" sz="2400" dirty="0">
                <a:latin typeface="Times New Roman" pitchFamily="18" charset="0"/>
                <a:cs typeface="Times New Roman" pitchFamily="18" charset="0"/>
              </a:rPr>
              <a:t> (2) двигателя понижается. При открытии воздушной дроссельной заслонки вакуум в ресивере уменьшается, клапан регулятора открывается уже при большем давлении топлива. В результате давление топлива в </a:t>
            </a:r>
            <a:r>
              <a:rPr lang="ru-RU" sz="2400" dirty="0" err="1">
                <a:latin typeface="Times New Roman" pitchFamily="18" charset="0"/>
                <a:cs typeface="Times New Roman" pitchFamily="18" charset="0"/>
              </a:rPr>
              <a:t>топливопроводе</a:t>
            </a:r>
            <a:r>
              <a:rPr lang="ru-RU" sz="2400" dirty="0">
                <a:latin typeface="Times New Roman" pitchFamily="18" charset="0"/>
                <a:cs typeface="Times New Roman" pitchFamily="18" charset="0"/>
              </a:rPr>
              <a:t> двигателя повышается.</a:t>
            </a:r>
          </a:p>
          <a:p>
            <a:pPr marL="0" indent="0">
              <a:buNone/>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2839294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457200" algn="just">
              <a:buNone/>
            </a:pPr>
            <a:r>
              <a:rPr lang="ru-RU" sz="2400" dirty="0">
                <a:latin typeface="Times New Roman" pitchFamily="18" charset="0"/>
                <a:cs typeface="Times New Roman" pitchFamily="18" charset="0"/>
              </a:rPr>
              <a:t>Форсунка </a:t>
            </a:r>
            <a:r>
              <a:rPr lang="ru-RU" sz="2400" dirty="0" smtClean="0">
                <a:latin typeface="Times New Roman" pitchFamily="18" charset="0"/>
                <a:cs typeface="Times New Roman" pitchFamily="18" charset="0"/>
              </a:rPr>
              <a:t>представляет </a:t>
            </a:r>
            <a:r>
              <a:rPr lang="ru-RU" sz="2400" dirty="0">
                <a:latin typeface="Times New Roman" pitchFamily="18" charset="0"/>
                <a:cs typeface="Times New Roman" pitchFamily="18" charset="0"/>
              </a:rPr>
              <a:t>собой электромагнитный клапан. Форсунка предназначена для впрыска дозированного количества топлива, необходимого для приготовления горючей смеси при различных режимах работы двигателя. Дозирование количества топлива зависит от длительности электрического импульса, поступающего в обмотку катушки электромагнита форсунки. Впрыск топлива форсункой синхронизирован с положением поршня в цилиндре двигателя.</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068960"/>
            <a:ext cx="2736304"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3419872" y="3212976"/>
            <a:ext cx="4572000" cy="923330"/>
          </a:xfrm>
          <a:prstGeom prst="rect">
            <a:avLst/>
          </a:prstGeom>
        </p:spPr>
        <p:txBody>
          <a:bodyPr>
            <a:spAutoFit/>
          </a:bodyPr>
          <a:lstStyle/>
          <a:p>
            <a:r>
              <a:rPr lang="ru-RU" dirty="0">
                <a:latin typeface="Times New Roman" pitchFamily="18" charset="0"/>
                <a:cs typeface="Times New Roman" pitchFamily="18" charset="0"/>
              </a:rPr>
              <a:t>1 - насадка; 2 - игла; 3, 9 - корпуса;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4 </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катушка; 5 </a:t>
            </a:r>
            <a:r>
              <a:rPr lang="ru-RU" dirty="0">
                <a:latin typeface="Times New Roman" pitchFamily="18" charset="0"/>
                <a:cs typeface="Times New Roman" pitchFamily="18" charset="0"/>
              </a:rPr>
              <a:t>- фильтр; 6 - крышка;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7 </a:t>
            </a:r>
            <a:r>
              <a:rPr lang="ru-RU" dirty="0">
                <a:latin typeface="Times New Roman" pitchFamily="18" charset="0"/>
                <a:cs typeface="Times New Roman" pitchFamily="18" charset="0"/>
              </a:rPr>
              <a:t>- пружина; 8 </a:t>
            </a:r>
            <a:r>
              <a:rPr lang="ru-RU" dirty="0" smtClean="0">
                <a:latin typeface="Times New Roman" pitchFamily="18" charset="0"/>
                <a:cs typeface="Times New Roman" pitchFamily="18" charset="0"/>
              </a:rPr>
              <a:t>- сердечник</a:t>
            </a:r>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1109042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457200" algn="just">
              <a:buNone/>
            </a:pPr>
            <a:r>
              <a:rPr lang="ru-RU" sz="2400" dirty="0">
                <a:latin typeface="Times New Roman" pitchFamily="18" charset="0"/>
                <a:cs typeface="Times New Roman" pitchFamily="18" charset="0"/>
              </a:rPr>
              <a:t>Форсунка состоит из корпуса (3), крышки (6), катушки (4) электромагнита, сердечника (8) электромагнита, иглы (2) запорного клапана, корпуса (9) распылителя, насадки (1) распылителя и фильтра (5).</a:t>
            </a:r>
          </a:p>
          <a:p>
            <a:pPr marL="0" indent="457200" algn="just">
              <a:buNone/>
            </a:pPr>
            <a:r>
              <a:rPr lang="ru-RU" sz="2400" dirty="0">
                <a:latin typeface="Times New Roman" pitchFamily="18" charset="0"/>
                <a:cs typeface="Times New Roman" pitchFamily="18" charset="0"/>
              </a:rPr>
              <a:t>При работе двигателя топливо под давлением поступает в форсунку через </a:t>
            </a:r>
            <a:r>
              <a:rPr lang="ru-RU" sz="2400" dirty="0" smtClean="0">
                <a:latin typeface="Times New Roman" pitchFamily="18" charset="0"/>
                <a:cs typeface="Times New Roman" pitchFamily="18" charset="0"/>
              </a:rPr>
              <a:t>фильтр (5</a:t>
            </a:r>
            <a:r>
              <a:rPr lang="ru-RU" sz="2400" dirty="0">
                <a:latin typeface="Times New Roman" pitchFamily="18" charset="0"/>
                <a:cs typeface="Times New Roman" pitchFamily="18" charset="0"/>
              </a:rPr>
              <a:t>) и проходит к запорному клапану, который находится в закрытом состоянии под действием пружины (7). При поступлении электрического импульса в обмотку катушки (4) электромагнита возникает магнитное поле, которое притягивает сердечник (8) и вместе с ним иглу (2) запорного клапана. При этом отверстие в корпусе (9) распылителя открывается и топливо под давлением выпрыскивается в распыленном виде. После прекращения поступления электрического импульса в обмотку катушки электромагнита магнитное поле исчезает и под действием пружины (7) сердечник (8) электромагнита и игла (2) запорного клапана возвращаются в исходное положение. Отверстие в корпусе (9) распылителя закрывается, и впрыск топлива из форсунки прекращается.</a:t>
            </a:r>
          </a:p>
          <a:p>
            <a:pPr marL="0" indent="0">
              <a:buNone/>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6265996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457200" algn="just">
              <a:buNone/>
            </a:pPr>
            <a:r>
              <a:rPr lang="ru-RU" sz="2400" dirty="0">
                <a:latin typeface="Times New Roman" pitchFamily="18" charset="0"/>
                <a:cs typeface="Times New Roman" pitchFamily="18" charset="0"/>
              </a:rPr>
              <a:t>Техника безопасности при уходе за системой питания должна обязательно соблюдаться. Так, при использовании этилированного бензина необходимо быть особенно осторожным при обращении с ним, так как этот бензин очень ядовит. При заправке топливного бака, осмотре и очистке системы питания нужно не допускать попадания бензина на кожу. Если этилированный бензин попал на кожу, ее надо обмыть чистым керосином, а руки вымыть с мылом в теплой воде и вытереть насухо.</a:t>
            </a:r>
          </a:p>
          <a:p>
            <a:pPr marL="0" indent="457200" algn="just">
              <a:buNone/>
            </a:pPr>
            <a:r>
              <a:rPr lang="ru-RU" sz="2400" dirty="0">
                <a:latin typeface="Times New Roman" pitchFamily="18" charset="0"/>
                <a:cs typeface="Times New Roman" pitchFamily="18" charset="0"/>
              </a:rPr>
              <a:t>Нельзя применять этилированный бензин для мытья деталей и рук, а также засасывать бензин через шланг ртом при переливании и продувать ртом </a:t>
            </a:r>
            <a:r>
              <a:rPr lang="ru-RU" sz="2400" dirty="0" err="1">
                <a:latin typeface="Times New Roman" pitchFamily="18" charset="0"/>
                <a:cs typeface="Times New Roman" pitchFamily="18" charset="0"/>
              </a:rPr>
              <a:t>топливопроводы</a:t>
            </a:r>
            <a:r>
              <a:rPr lang="ru-RU" sz="2400" dirty="0">
                <a:latin typeface="Times New Roman" pitchFamily="18" charset="0"/>
                <a:cs typeface="Times New Roman" pitchFamily="18" charset="0"/>
              </a:rPr>
              <a:t>. Нельзя допускать работу двигателя в закрытом помещении, которое не оборудовано специальной вентиляцией. Это может вызвать отравление людей, находящихся в помещении, отработавшими газами.</a:t>
            </a:r>
          </a:p>
          <a:p>
            <a:pPr marL="0" indent="457200" algn="just">
              <a:buNone/>
            </a:pPr>
            <a:r>
              <a:rPr lang="ru-RU" sz="2400" dirty="0">
                <a:latin typeface="Times New Roman" pitchFamily="18" charset="0"/>
                <a:cs typeface="Times New Roman" pitchFamily="18" charset="0"/>
              </a:rPr>
              <a:t>При всех работах по уходу за системой питания необходимо обязательно соблюдать правила противопожарной безопасности.</a:t>
            </a:r>
          </a:p>
          <a:p>
            <a:pPr marL="0" indent="0">
              <a:buNone/>
            </a:pPr>
            <a:endParaRPr lang="ru-RU" sz="2400" dirty="0"/>
          </a:p>
        </p:txBody>
      </p:sp>
    </p:spTree>
    <p:extLst>
      <p:ext uri="{BB962C8B-B14F-4D97-AF65-F5344CB8AC3E}">
        <p14:creationId xmlns:p14="http://schemas.microsoft.com/office/powerpoint/2010/main" val="548052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16632"/>
            <a:ext cx="9144000" cy="6696744"/>
          </a:xfrm>
        </p:spPr>
        <p:txBody>
          <a:bodyPr>
            <a:normAutofit lnSpcReduction="10000"/>
          </a:bodyPr>
          <a:lstStyle/>
          <a:p>
            <a:pPr marL="0" indent="457200" algn="ctr">
              <a:buNone/>
            </a:pPr>
            <a:r>
              <a:rPr lang="ru-RU" sz="2400" b="1" dirty="0" smtClean="0">
                <a:latin typeface="Times New Roman" pitchFamily="18" charset="0"/>
                <a:cs typeface="Times New Roman" pitchFamily="18" charset="0"/>
              </a:rPr>
              <a:t>1</a:t>
            </a:r>
            <a:r>
              <a:rPr lang="ru-RU" sz="2400" b="1" dirty="0">
                <a:latin typeface="Times New Roman" pitchFamily="18" charset="0"/>
                <a:cs typeface="Times New Roman" pitchFamily="18" charset="0"/>
              </a:rPr>
              <a:t>. Система питания бензинового двигателя с впрыском </a:t>
            </a:r>
            <a:r>
              <a:rPr lang="ru-RU" sz="2400" b="1" dirty="0" smtClean="0">
                <a:latin typeface="Times New Roman" pitchFamily="18" charset="0"/>
                <a:cs typeface="Times New Roman" pitchFamily="18" charset="0"/>
              </a:rPr>
              <a:t>топлива</a:t>
            </a:r>
            <a:endParaRPr lang="ru-RU" sz="2400" b="1" dirty="0">
              <a:latin typeface="Times New Roman" pitchFamily="18" charset="0"/>
              <a:cs typeface="Times New Roman" pitchFamily="18" charset="0"/>
            </a:endParaRPr>
          </a:p>
          <a:p>
            <a:pPr marL="0" indent="457200" algn="just">
              <a:buNone/>
            </a:pPr>
            <a:r>
              <a:rPr lang="ru-RU" sz="2400" dirty="0" smtClean="0">
                <a:latin typeface="Times New Roman" pitchFamily="18" charset="0"/>
                <a:cs typeface="Times New Roman" pitchFamily="18" charset="0"/>
              </a:rPr>
              <a:t>Системы </a:t>
            </a:r>
            <a:r>
              <a:rPr lang="ru-RU" sz="2400" dirty="0">
                <a:latin typeface="Times New Roman" pitchFamily="18" charset="0"/>
                <a:cs typeface="Times New Roman" pitchFamily="18" charset="0"/>
              </a:rPr>
              <a:t>распределенного впрыска могут быть с обратной связью и без нее. Система с обратной связью применяется, в основном, на экспортных автомобилях. У нее в системе выпуска устанавливается нейтрализатор и датчик кислорода, который и обеспечивает обратную связь. Датчик отслеживает концентрацию кислорода в отработавших газах, а электронный блок управления по его сигналам поддерживает такое соотношение воздух / топливо, которое обеспечивает наиболее эффективную работу нейтрализатора. В качестве топлива необходимо применять только неэтилированный бензин. Применение этилированного бензина приведет к повреждению нейтрализатора, датчика кислорода и к отказу системы. В системе впрыска без обратной связи нейтрализатор и датчик кислорода отсутствуют, а для регулировки концентрации окиси углерода (СО) в отработавших газах служит </a:t>
            </a:r>
            <a:r>
              <a:rPr lang="ru-RU" sz="2400" dirty="0" err="1">
                <a:latin typeface="Times New Roman" pitchFamily="18" charset="0"/>
                <a:cs typeface="Times New Roman" pitchFamily="18" charset="0"/>
              </a:rPr>
              <a:t>СОпотенциометр</a:t>
            </a:r>
            <a:r>
              <a:rPr lang="ru-RU" sz="2400" dirty="0">
                <a:latin typeface="Times New Roman" pitchFamily="18" charset="0"/>
                <a:cs typeface="Times New Roman" pitchFamily="18" charset="0"/>
              </a:rPr>
              <a:t>. В этой системе не применяется также система улавливания паров бензина. Такие системы, в частности, устанавливаются на российских автомобилях.</a:t>
            </a:r>
          </a:p>
        </p:txBody>
      </p:sp>
    </p:spTree>
    <p:extLst>
      <p:ext uri="{BB962C8B-B14F-4D97-AF65-F5344CB8AC3E}">
        <p14:creationId xmlns:p14="http://schemas.microsoft.com/office/powerpoint/2010/main" val="3950913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404664"/>
            <a:ext cx="9144000" cy="6453336"/>
          </a:xfrm>
        </p:spPr>
        <p:txBody>
          <a:bodyPr>
            <a:normAutofit/>
          </a:bodyPr>
          <a:lstStyle/>
          <a:p>
            <a:pPr marL="0" indent="457200" algn="just">
              <a:buNone/>
            </a:pPr>
            <a:r>
              <a:rPr lang="ru-RU" sz="2400" dirty="0">
                <a:latin typeface="Times New Roman" pitchFamily="18" charset="0"/>
                <a:cs typeface="Times New Roman" pitchFamily="18" charset="0"/>
              </a:rPr>
              <a:t>Управляющим центром системы впрыска топлива является электронный блок управления, расположенный под панелью приборов на левой боковине кузова. Это специализированный компьютер. Он непрерывно обрабатывает информацию от различных датчиков и управляет системами, влияющими на токсичность отработавших газов и на эксплуатационные показатели автомобиля. Блок управления выполняет также диагностическую функцию системы впрыска топлива, так как может распознавать неполадки в работе системы, предупреждая о них водителя через контрольную лампу "CHECK ENGINE". Кроме того, он хранит диагностические коды, указывающие области неисправности, чтобы помочь специалистам в проведении ремонта.</a:t>
            </a:r>
          </a:p>
        </p:txBody>
      </p:sp>
    </p:spTree>
    <p:extLst>
      <p:ext uri="{BB962C8B-B14F-4D97-AF65-F5344CB8AC3E}">
        <p14:creationId xmlns:p14="http://schemas.microsoft.com/office/powerpoint/2010/main" val="2887519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332656"/>
            <a:ext cx="9144000" cy="6525344"/>
          </a:xfrm>
        </p:spPr>
        <p:txBody>
          <a:bodyPr>
            <a:normAutofit/>
          </a:bodyPr>
          <a:lstStyle/>
          <a:p>
            <a:pPr marL="0" indent="457200" algn="just">
              <a:buNone/>
            </a:pPr>
            <a:r>
              <a:rPr lang="ru-RU" sz="2400" dirty="0">
                <a:latin typeface="Times New Roman" pitchFamily="18" charset="0"/>
                <a:cs typeface="Times New Roman" pitchFamily="18" charset="0"/>
              </a:rPr>
              <a:t>В блок управления поступает следующая информация : </a:t>
            </a:r>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положение </a:t>
            </a:r>
            <a:r>
              <a:rPr lang="ru-RU" sz="2400" dirty="0">
                <a:latin typeface="Times New Roman" pitchFamily="18" charset="0"/>
                <a:cs typeface="Times New Roman" pitchFamily="18" charset="0"/>
              </a:rPr>
              <a:t>и частота вращения коленчатого вала; </a:t>
            </a:r>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массовый </a:t>
            </a:r>
            <a:r>
              <a:rPr lang="ru-RU" sz="2400" dirty="0">
                <a:latin typeface="Times New Roman" pitchFamily="18" charset="0"/>
                <a:cs typeface="Times New Roman" pitchFamily="18" charset="0"/>
              </a:rPr>
              <a:t>расход воздуха; </a:t>
            </a:r>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температура </a:t>
            </a:r>
            <a:r>
              <a:rPr lang="ru-RU" sz="2400" dirty="0">
                <a:latin typeface="Times New Roman" pitchFamily="18" charset="0"/>
                <a:cs typeface="Times New Roman" pitchFamily="18" charset="0"/>
              </a:rPr>
              <a:t>охлаждающей жидкости; положение дроссельной заслонки;</a:t>
            </a:r>
          </a:p>
          <a:p>
            <a:pPr algn="just"/>
            <a:r>
              <a:rPr lang="ru-RU" sz="2400" dirty="0">
                <a:latin typeface="Times New Roman" pitchFamily="18" charset="0"/>
                <a:cs typeface="Times New Roman" pitchFamily="18" charset="0"/>
              </a:rPr>
              <a:t>содержание кислорода в отработавших газах (или значение регулировки СО, для комплектации без датчика кислорода</a:t>
            </a:r>
            <a:r>
              <a:rPr lang="ru-RU" sz="2400" dirty="0" smtClean="0">
                <a:latin typeface="Times New Roman" pitchFamily="18" charset="0"/>
                <a:cs typeface="Times New Roman" pitchFamily="18" charset="0"/>
              </a:rPr>
              <a:t>);</a:t>
            </a:r>
          </a:p>
          <a:p>
            <a:pPr algn="just"/>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наличие детонации в двигателе; </a:t>
            </a:r>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напряжение </a:t>
            </a:r>
            <a:r>
              <a:rPr lang="ru-RU" sz="2400" dirty="0">
                <a:latin typeface="Times New Roman" pitchFamily="18" charset="0"/>
                <a:cs typeface="Times New Roman" pitchFamily="18" charset="0"/>
              </a:rPr>
              <a:t>в бортовой сети автомобиля; скорость автомобиля; запрос на включение кондиционера.</a:t>
            </a:r>
          </a:p>
          <a:p>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389275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457200" algn="just">
              <a:buNone/>
            </a:pPr>
            <a:r>
              <a:rPr lang="ru-RU" sz="2400" dirty="0">
                <a:latin typeface="Times New Roman" pitchFamily="18" charset="0"/>
                <a:cs typeface="Times New Roman" pitchFamily="18" charset="0"/>
              </a:rPr>
              <a:t>На основе полученной информации блок управляет следующими системами и приборами:</a:t>
            </a:r>
          </a:p>
          <a:p>
            <a:pPr algn="just"/>
            <a:r>
              <a:rPr lang="ru-RU" sz="2400" dirty="0">
                <a:latin typeface="Times New Roman" pitchFamily="18" charset="0"/>
                <a:cs typeface="Times New Roman" pitchFamily="18" charset="0"/>
              </a:rPr>
              <a:t>топливоподачей (форсунками и </a:t>
            </a:r>
            <a:r>
              <a:rPr lang="ru-RU" sz="2400" dirty="0" err="1">
                <a:latin typeface="Times New Roman" pitchFamily="18" charset="0"/>
                <a:cs typeface="Times New Roman" pitchFamily="18" charset="0"/>
              </a:rPr>
              <a:t>электробензонасосом</a:t>
            </a:r>
            <a:r>
              <a:rPr lang="ru-RU" sz="2400" dirty="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системой </a:t>
            </a:r>
            <a:r>
              <a:rPr lang="ru-RU" sz="2400" dirty="0">
                <a:latin typeface="Times New Roman" pitchFamily="18" charset="0"/>
                <a:cs typeface="Times New Roman" pitchFamily="18" charset="0"/>
              </a:rPr>
              <a:t>зажигания; </a:t>
            </a:r>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регулятором </a:t>
            </a:r>
            <a:r>
              <a:rPr lang="ru-RU" sz="2400" dirty="0">
                <a:latin typeface="Times New Roman" pitchFamily="18" charset="0"/>
                <a:cs typeface="Times New Roman" pitchFamily="18" charset="0"/>
              </a:rPr>
              <a:t>холостого хода;</a:t>
            </a:r>
          </a:p>
          <a:p>
            <a:pPr algn="just"/>
            <a:r>
              <a:rPr lang="ru-RU" sz="2400" dirty="0">
                <a:latin typeface="Times New Roman" pitchFamily="18" charset="0"/>
                <a:cs typeface="Times New Roman" pitchFamily="18" charset="0"/>
              </a:rPr>
              <a:t>адсорбером системы улавливания паров бензина (если есть в комплектации); </a:t>
            </a:r>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вентилятором </a:t>
            </a:r>
            <a:r>
              <a:rPr lang="ru-RU" sz="2400" dirty="0">
                <a:latin typeface="Times New Roman" pitchFamily="18" charset="0"/>
                <a:cs typeface="Times New Roman" pitchFamily="18" charset="0"/>
              </a:rPr>
              <a:t>системы охлаждения двигателя; </a:t>
            </a:r>
            <a:endParaRPr lang="ru-RU" sz="2400" dirty="0" smtClean="0">
              <a:latin typeface="Times New Roman" pitchFamily="18" charset="0"/>
              <a:cs typeface="Times New Roman" pitchFamily="18" charset="0"/>
            </a:endParaRPr>
          </a:p>
          <a:p>
            <a:pPr algn="just"/>
            <a:r>
              <a:rPr lang="ru-RU" sz="2400" dirty="0" smtClean="0">
                <a:latin typeface="Times New Roman" pitchFamily="18" charset="0"/>
                <a:cs typeface="Times New Roman" pitchFamily="18" charset="0"/>
              </a:rPr>
              <a:t>муфтой </a:t>
            </a:r>
            <a:r>
              <a:rPr lang="ru-RU" sz="2400" dirty="0">
                <a:latin typeface="Times New Roman" pitchFamily="18" charset="0"/>
                <a:cs typeface="Times New Roman" pitchFamily="18" charset="0"/>
              </a:rPr>
              <a:t>компрессора кондиционера (если он есть на автомобиле); системой диагностики.</a:t>
            </a:r>
          </a:p>
          <a:p>
            <a:pPr marL="0" indent="0">
              <a:buNone/>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120544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457200" algn="just">
              <a:buNone/>
            </a:pPr>
            <a:endParaRPr lang="ru-RU" sz="2400" dirty="0" smtClean="0">
              <a:latin typeface="Times New Roman" pitchFamily="18" charset="0"/>
              <a:cs typeface="Times New Roman" pitchFamily="18" charset="0"/>
            </a:endParaRPr>
          </a:p>
          <a:p>
            <a:pPr marL="0" indent="457200" algn="just">
              <a:buNone/>
            </a:pPr>
            <a:r>
              <a:rPr lang="ru-RU" sz="2400" dirty="0" smtClean="0">
                <a:latin typeface="Times New Roman" pitchFamily="18" charset="0"/>
                <a:cs typeface="Times New Roman" pitchFamily="18" charset="0"/>
              </a:rPr>
              <a:t>Блок </a:t>
            </a:r>
            <a:r>
              <a:rPr lang="ru-RU" sz="2400" dirty="0">
                <a:latin typeface="Times New Roman" pitchFamily="18" charset="0"/>
                <a:cs typeface="Times New Roman" pitchFamily="18" charset="0"/>
              </a:rPr>
              <a:t>управления включает исполнительные механизмы (форсунки, различные реле и т.д.) путем замыкания электрической цепи через выходные транзисторы блока управления. Единственное исключение - цепь реле топливного насоса. Только на обмотку этого реле блок управления подает напряжение +12 В.</a:t>
            </a:r>
          </a:p>
          <a:p>
            <a:pPr marL="0" indent="457200" algn="just">
              <a:buNone/>
            </a:pPr>
            <a:r>
              <a:rPr lang="ru-RU" sz="2400" dirty="0">
                <a:latin typeface="Times New Roman" pitchFamily="18" charset="0"/>
                <a:cs typeface="Times New Roman" pitchFamily="18" charset="0"/>
              </a:rPr>
              <a:t>В блоке управления имеется три вида памяти: </a:t>
            </a:r>
            <a:endParaRPr lang="ru-RU" sz="2400" dirty="0" smtClean="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п</a:t>
            </a:r>
            <a:r>
              <a:rPr lang="ru-RU" sz="2400" dirty="0" smtClean="0">
                <a:latin typeface="Times New Roman" pitchFamily="18" charset="0"/>
                <a:cs typeface="Times New Roman" pitchFamily="18" charset="0"/>
              </a:rPr>
              <a:t>остоянная; </a:t>
            </a:r>
          </a:p>
          <a:p>
            <a:pPr algn="just"/>
            <a:r>
              <a:rPr lang="ru-RU" sz="2400" dirty="0">
                <a:latin typeface="Times New Roman" pitchFamily="18" charset="0"/>
                <a:cs typeface="Times New Roman" pitchFamily="18" charset="0"/>
              </a:rPr>
              <a:t>о</a:t>
            </a:r>
            <a:r>
              <a:rPr lang="ru-RU" sz="2400" dirty="0" smtClean="0">
                <a:latin typeface="Times New Roman" pitchFamily="18" charset="0"/>
                <a:cs typeface="Times New Roman" pitchFamily="18" charset="0"/>
              </a:rPr>
              <a:t>перативная;  </a:t>
            </a:r>
          </a:p>
          <a:p>
            <a:pPr algn="just"/>
            <a:r>
              <a:rPr lang="ru-RU" sz="2400" dirty="0" smtClean="0">
                <a:latin typeface="Times New Roman" pitchFamily="18" charset="0"/>
                <a:cs typeface="Times New Roman" pitchFamily="18" charset="0"/>
              </a:rPr>
              <a:t>постоянная </a:t>
            </a:r>
            <a:r>
              <a:rPr lang="ru-RU" sz="2400" dirty="0">
                <a:latin typeface="Times New Roman" pitchFamily="18" charset="0"/>
                <a:cs typeface="Times New Roman" pitchFamily="18" charset="0"/>
              </a:rPr>
              <a:t>программируемая</a:t>
            </a:r>
            <a:r>
              <a:rPr lang="ru-RU" sz="2400" dirty="0" smtClean="0">
                <a:latin typeface="Times New Roman" pitchFamily="18" charset="0"/>
                <a:cs typeface="Times New Roman" pitchFamily="18" charset="0"/>
              </a:rPr>
              <a:t>.</a:t>
            </a:r>
          </a:p>
          <a:p>
            <a:pPr marL="0" indent="457200" algn="just">
              <a:buNone/>
            </a:pPr>
            <a:r>
              <a:rPr lang="ru-RU" sz="2400" dirty="0">
                <a:latin typeface="Times New Roman" pitchFamily="18" charset="0"/>
                <a:cs typeface="Times New Roman" pitchFamily="18" charset="0"/>
              </a:rPr>
              <a:t>Постоянная память - это неизменяемая память. Информация в нее записана физическим методом в микросхемах при изготовлении блока управления и не может быть изменена. Постоянная память содержит полные алгоритмы управления системой впрыска.</a:t>
            </a:r>
          </a:p>
          <a:p>
            <a:pPr marL="0" indent="0" algn="just">
              <a:buNone/>
            </a:pP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6879448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036496" cy="6858000"/>
          </a:xfrm>
        </p:spPr>
        <p:txBody>
          <a:bodyPr>
            <a:normAutofit/>
          </a:bodyPr>
          <a:lstStyle/>
          <a:p>
            <a:pPr marL="0" indent="457200" algn="just">
              <a:buNone/>
            </a:pPr>
            <a:r>
              <a:rPr lang="ru-RU" sz="2400" dirty="0">
                <a:latin typeface="Times New Roman" pitchFamily="18" charset="0"/>
                <a:cs typeface="Times New Roman" pitchFamily="18" charset="0"/>
              </a:rPr>
              <a:t>Оперативная память - это "блокнот" блока управления, в ней хранится вся текущая информация, используемая для управления двигателем. Процессор блока управления может записывать туда информацию и считывать ее при необходимости. Эта память требует питания для сохранения записанной информации. При отключении аккумуляторной батареи хранящиеся в оперативной памяти коды неисправностей и другие данные стираются. Именно поэтому на автомобилях, оборудованных электронными системами управления двигателем, не рекомендуется отключать аккумулятор без острой необходимости</a:t>
            </a:r>
            <a:r>
              <a:rPr lang="ru-RU" sz="2400" dirty="0" smtClean="0">
                <a:latin typeface="Times New Roman" pitchFamily="18" charset="0"/>
                <a:cs typeface="Times New Roman" pitchFamily="18" charset="0"/>
              </a:rPr>
              <a:t>.</a:t>
            </a:r>
          </a:p>
          <a:p>
            <a:pPr marL="0" indent="457200" algn="just">
              <a:buNone/>
            </a:pPr>
            <a:r>
              <a:rPr lang="ru-RU" sz="2400" dirty="0">
                <a:latin typeface="Times New Roman" pitchFamily="18" charset="0"/>
                <a:cs typeface="Times New Roman" pitchFamily="18" charset="0"/>
              </a:rPr>
              <a:t>Программируемая постоянная память содержит различную калибровочную информацию по автомобилю и находится в отдельном модуле - в запоминающем устройстве калибровок, которое может отсоединяться от </a:t>
            </a:r>
            <a:r>
              <a:rPr lang="ru-RU" sz="2400" dirty="0" smtClean="0">
                <a:latin typeface="Times New Roman" pitchFamily="18" charset="0"/>
                <a:cs typeface="Times New Roman" pitchFamily="18" charset="0"/>
              </a:rPr>
              <a:t>блока управления</a:t>
            </a:r>
            <a:r>
              <a:rPr lang="ru-RU" sz="2400" dirty="0">
                <a:latin typeface="Times New Roman" pitchFamily="18" charset="0"/>
                <a:cs typeface="Times New Roman" pitchFamily="18" charset="0"/>
              </a:rPr>
              <a:t>. Эти типы памяти не нуждаются в питании для сохранения записанной в них информации, которая не стирается при отключении питания.</a:t>
            </a:r>
          </a:p>
        </p:txBody>
      </p:sp>
    </p:spTree>
    <p:extLst>
      <p:ext uri="{BB962C8B-B14F-4D97-AF65-F5344CB8AC3E}">
        <p14:creationId xmlns:p14="http://schemas.microsoft.com/office/powerpoint/2010/main" val="321038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txBody>
          <a:bodyPr>
            <a:normAutofit/>
          </a:bodyPr>
          <a:lstStyle/>
          <a:p>
            <a:pPr marL="0" indent="0" algn="ctr">
              <a:buNone/>
            </a:pPr>
            <a:r>
              <a:rPr lang="ru-RU" sz="2400" b="1" dirty="0">
                <a:latin typeface="Times New Roman" pitchFamily="18" charset="0"/>
                <a:cs typeface="Times New Roman" pitchFamily="18" charset="0"/>
              </a:rPr>
              <a:t>2. </a:t>
            </a:r>
            <a:r>
              <a:rPr lang="ru-RU" sz="2400" b="1" dirty="0" smtClean="0">
                <a:latin typeface="Times New Roman" pitchFamily="18" charset="0"/>
                <a:cs typeface="Times New Roman" pitchFamily="18" charset="0"/>
              </a:rPr>
              <a:t>Схема </a:t>
            </a:r>
            <a:r>
              <a:rPr lang="ru-RU" sz="2400" b="1" dirty="0">
                <a:latin typeface="Times New Roman" pitchFamily="18" charset="0"/>
                <a:cs typeface="Times New Roman" pitchFamily="18" charset="0"/>
              </a:rPr>
              <a:t>системы питания двигателя с впрыском </a:t>
            </a:r>
            <a:r>
              <a:rPr lang="ru-RU" sz="2400" b="1" dirty="0" smtClean="0">
                <a:latin typeface="Times New Roman" pitchFamily="18" charset="0"/>
                <a:cs typeface="Times New Roman" pitchFamily="18" charset="0"/>
              </a:rPr>
              <a:t>топлива</a:t>
            </a:r>
          </a:p>
          <a:p>
            <a:pPr marL="0" indent="457200" algn="just">
              <a:buNone/>
            </a:pPr>
            <a:r>
              <a:rPr lang="ru-RU" sz="2400" dirty="0">
                <a:latin typeface="Times New Roman" pitchFamily="18" charset="0"/>
                <a:cs typeface="Times New Roman" pitchFamily="18" charset="0"/>
              </a:rPr>
              <a:t>В систему питания двигателя с впрыском топлива (без обратной связи) входят: топливный бак, топливный насос, топливный фильтр, воздушный фильтр, форсунки, регулятор давления топлива, </a:t>
            </a:r>
            <a:r>
              <a:rPr lang="ru-RU" sz="2400" dirty="0" err="1">
                <a:latin typeface="Times New Roman" pitchFamily="18" charset="0"/>
                <a:cs typeface="Times New Roman" pitchFamily="18" charset="0"/>
              </a:rPr>
              <a:t>топливопровод</a:t>
            </a:r>
            <a:r>
              <a:rPr lang="ru-RU" sz="2400" dirty="0">
                <a:latin typeface="Times New Roman" pitchFamily="18" charset="0"/>
                <a:cs typeface="Times New Roman" pitchFamily="18" charset="0"/>
              </a:rPr>
              <a:t> двигателя, впускной и выпускной трубопроводы, </a:t>
            </a:r>
            <a:r>
              <a:rPr lang="ru-RU" sz="2400" dirty="0" err="1">
                <a:latin typeface="Times New Roman" pitchFamily="18" charset="0"/>
                <a:cs typeface="Times New Roman" pitchFamily="18" charset="0"/>
              </a:rPr>
              <a:t>топливопроводы</a:t>
            </a:r>
            <a:r>
              <a:rPr lang="ru-RU" sz="2400" dirty="0">
                <a:latin typeface="Times New Roman" pitchFamily="18" charset="0"/>
                <a:cs typeface="Times New Roman" pitchFamily="18" charset="0"/>
              </a:rPr>
              <a:t>, приемные трубы глушителя, резонаторы и глушитель</a:t>
            </a:r>
            <a:r>
              <a:rPr lang="ru-RU" sz="2400" dirty="0" smtClean="0">
                <a:latin typeface="Times New Roman" pitchFamily="18" charset="0"/>
                <a:cs typeface="Times New Roman" pitchFamily="18" charset="0"/>
              </a:rPr>
              <a:t>.</a:t>
            </a:r>
          </a:p>
          <a:p>
            <a:pPr marL="0" indent="457200" algn="just">
              <a:buNone/>
            </a:pPr>
            <a:endParaRPr lang="ru-RU" sz="24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780928"/>
            <a:ext cx="4392488"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323528" y="4939718"/>
            <a:ext cx="8352928" cy="646331"/>
          </a:xfrm>
          <a:prstGeom prst="rect">
            <a:avLst/>
          </a:prstGeom>
        </p:spPr>
        <p:txBody>
          <a:bodyPr wrap="square">
            <a:spAutoFit/>
          </a:bodyPr>
          <a:lstStyle/>
          <a:p>
            <a:r>
              <a:rPr lang="ru-RU" dirty="0">
                <a:latin typeface="Times New Roman" pitchFamily="18" charset="0"/>
                <a:cs typeface="Times New Roman" pitchFamily="18" charset="0"/>
              </a:rPr>
              <a:t>1 - заслонка; 2 - </a:t>
            </a:r>
            <a:r>
              <a:rPr lang="ru-RU" dirty="0" err="1">
                <a:latin typeface="Times New Roman" pitchFamily="18" charset="0"/>
                <a:cs typeface="Times New Roman" pitchFamily="18" charset="0"/>
              </a:rPr>
              <a:t>топливопровод</a:t>
            </a:r>
            <a:r>
              <a:rPr lang="ru-RU" dirty="0">
                <a:latin typeface="Times New Roman" pitchFamily="18" charset="0"/>
                <a:cs typeface="Times New Roman" pitchFamily="18" charset="0"/>
              </a:rPr>
              <a:t> двигателя; 3 - форсунки; 4 - впускной трубопровод;</a:t>
            </a:r>
          </a:p>
          <a:p>
            <a:r>
              <a:rPr lang="ru-RU" dirty="0">
                <a:latin typeface="Times New Roman" pitchFamily="18" charset="0"/>
                <a:cs typeface="Times New Roman" pitchFamily="18" charset="0"/>
              </a:rPr>
              <a:t>5 - регулятор давления; 6 - бак; 7 - насос; 8 - фильтр.</a:t>
            </a:r>
          </a:p>
        </p:txBody>
      </p:sp>
    </p:spTree>
    <p:extLst>
      <p:ext uri="{BB962C8B-B14F-4D97-AF65-F5344CB8AC3E}">
        <p14:creationId xmlns:p14="http://schemas.microsoft.com/office/powerpoint/2010/main" val="269929031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TotalTime>
  <Words>2738</Words>
  <Application>Microsoft Office PowerPoint</Application>
  <PresentationFormat>Экран (4:3)</PresentationFormat>
  <Paragraphs>81</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Лекция 3  БЕНЗИНОВЫЙ ДВИГАТЕЛЬ С ВПРЫСКОМ ТОПЛИВА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Admin-PC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Лекция 3  СИСТЕМА ПИТАНИЯ БЕНЗИНОВОГО ДВИГАТЕЛЯ С ВПРЫСКОМ ТОПЛИВА</dc:title>
  <dc:creator>Admin</dc:creator>
  <cp:lastModifiedBy>Komendant</cp:lastModifiedBy>
  <cp:revision>13</cp:revision>
  <dcterms:created xsi:type="dcterms:W3CDTF">2022-02-21T11:06:28Z</dcterms:created>
  <dcterms:modified xsi:type="dcterms:W3CDTF">2022-03-04T05:23:04Z</dcterms:modified>
</cp:coreProperties>
</file>