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Default Extension="mp4" ContentType="video/unknown"/>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0"/>
  </p:notesMasterIdLst>
  <p:sldIdLst>
    <p:sldId id="256" r:id="rId2"/>
    <p:sldId id="257" r:id="rId3"/>
    <p:sldId id="259" r:id="rId4"/>
    <p:sldId id="260" r:id="rId5"/>
    <p:sldId id="261" r:id="rId6"/>
    <p:sldId id="262" r:id="rId7"/>
    <p:sldId id="263" r:id="rId8"/>
    <p:sldId id="264" r:id="rId9"/>
    <p:sldId id="265" r:id="rId10"/>
    <p:sldId id="271" r:id="rId11"/>
    <p:sldId id="267" r:id="rId12"/>
    <p:sldId id="268" r:id="rId13"/>
    <p:sldId id="266" r:id="rId14"/>
    <p:sldId id="269" r:id="rId15"/>
    <p:sldId id="270" r:id="rId16"/>
    <p:sldId id="272" r:id="rId17"/>
    <p:sldId id="273" r:id="rId18"/>
    <p:sldId id="274" r:id="rId19"/>
    <p:sldId id="275" r:id="rId20"/>
    <p:sldId id="276" r:id="rId21"/>
    <p:sldId id="277" r:id="rId22"/>
    <p:sldId id="278" r:id="rId23"/>
    <p:sldId id="279" r:id="rId24"/>
    <p:sldId id="280" r:id="rId25"/>
    <p:sldId id="281" r:id="rId26"/>
    <p:sldId id="282" r:id="rId27"/>
    <p:sldId id="283" r:id="rId28"/>
    <p:sldId id="284" r:id="rId29"/>
    <p:sldId id="285" r:id="rId30"/>
    <p:sldId id="286" r:id="rId31"/>
    <p:sldId id="287" r:id="rId32"/>
    <p:sldId id="288" r:id="rId33"/>
    <p:sldId id="289" r:id="rId34"/>
    <p:sldId id="290" r:id="rId35"/>
    <p:sldId id="291" r:id="rId36"/>
    <p:sldId id="292" r:id="rId37"/>
    <p:sldId id="293" r:id="rId38"/>
    <p:sldId id="295" r:id="rId39"/>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9" d="100"/>
          <a:sy n="69" d="100"/>
        </p:scale>
        <p:origin x="-1398" y="-96"/>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536B331-D3C6-4CD6-8D9B-BFBE3C656E06}" type="datetimeFigureOut">
              <a:rPr lang="ru-RU" smtClean="0"/>
              <a:t>03.03.2022</a:t>
            </a:fld>
            <a:endParaRPr lang="ru-RU"/>
          </a:p>
        </p:txBody>
      </p:sp>
      <p:sp>
        <p:nvSpPr>
          <p:cNvPr id="4" name="Образ слайда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CB2EBF9-98B8-4180-9B2D-B24CD654C3C6}" type="slidenum">
              <a:rPr lang="ru-RU" smtClean="0"/>
              <a:t>‹#›</a:t>
            </a:fld>
            <a:endParaRPr lang="ru-RU"/>
          </a:p>
        </p:txBody>
      </p:sp>
    </p:spTree>
    <p:extLst>
      <p:ext uri="{BB962C8B-B14F-4D97-AF65-F5344CB8AC3E}">
        <p14:creationId xmlns:p14="http://schemas.microsoft.com/office/powerpoint/2010/main" val="35643623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DCB2EBF9-98B8-4180-9B2D-B24CD654C3C6}" type="slidenum">
              <a:rPr lang="ru-RU" smtClean="0"/>
              <a:t>27</a:t>
            </a:fld>
            <a:endParaRPr lang="ru-RU"/>
          </a:p>
        </p:txBody>
      </p:sp>
    </p:spTree>
    <p:extLst>
      <p:ext uri="{BB962C8B-B14F-4D97-AF65-F5344CB8AC3E}">
        <p14:creationId xmlns:p14="http://schemas.microsoft.com/office/powerpoint/2010/main" val="154834251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6682C53D-DC06-4786-8615-515FED5DC317}" type="datetimeFigureOut">
              <a:rPr lang="ru-RU" smtClean="0"/>
              <a:t>03.03.2022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8C6C2C42-2A6C-40AB-A351-AB6B8608DD31}" type="slidenum">
              <a:rPr lang="ru-RU" smtClean="0"/>
              <a:t>‹#›</a:t>
            </a:fld>
            <a:endParaRPr lang="ru-RU"/>
          </a:p>
        </p:txBody>
      </p:sp>
    </p:spTree>
    <p:extLst>
      <p:ext uri="{BB962C8B-B14F-4D97-AF65-F5344CB8AC3E}">
        <p14:creationId xmlns:p14="http://schemas.microsoft.com/office/powerpoint/2010/main" val="271564891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6682C53D-DC06-4786-8615-515FED5DC317}" type="datetimeFigureOut">
              <a:rPr lang="ru-RU" smtClean="0"/>
              <a:t>03.03.2022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8C6C2C42-2A6C-40AB-A351-AB6B8608DD31}" type="slidenum">
              <a:rPr lang="ru-RU" smtClean="0"/>
              <a:t>‹#›</a:t>
            </a:fld>
            <a:endParaRPr lang="ru-RU"/>
          </a:p>
        </p:txBody>
      </p:sp>
    </p:spTree>
    <p:extLst>
      <p:ext uri="{BB962C8B-B14F-4D97-AF65-F5344CB8AC3E}">
        <p14:creationId xmlns:p14="http://schemas.microsoft.com/office/powerpoint/2010/main" val="277082663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6682C53D-DC06-4786-8615-515FED5DC317}" type="datetimeFigureOut">
              <a:rPr lang="ru-RU" smtClean="0"/>
              <a:t>03.03.2022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8C6C2C42-2A6C-40AB-A351-AB6B8608DD31}" type="slidenum">
              <a:rPr lang="ru-RU" smtClean="0"/>
              <a:t>‹#›</a:t>
            </a:fld>
            <a:endParaRPr lang="ru-RU"/>
          </a:p>
        </p:txBody>
      </p:sp>
    </p:spTree>
    <p:extLst>
      <p:ext uri="{BB962C8B-B14F-4D97-AF65-F5344CB8AC3E}">
        <p14:creationId xmlns:p14="http://schemas.microsoft.com/office/powerpoint/2010/main" val="262886101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6682C53D-DC06-4786-8615-515FED5DC317}" type="datetimeFigureOut">
              <a:rPr lang="ru-RU" smtClean="0"/>
              <a:t>03.03.2022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8C6C2C42-2A6C-40AB-A351-AB6B8608DD31}" type="slidenum">
              <a:rPr lang="ru-RU" smtClean="0"/>
              <a:t>‹#›</a:t>
            </a:fld>
            <a:endParaRPr lang="ru-RU"/>
          </a:p>
        </p:txBody>
      </p:sp>
    </p:spTree>
    <p:extLst>
      <p:ext uri="{BB962C8B-B14F-4D97-AF65-F5344CB8AC3E}">
        <p14:creationId xmlns:p14="http://schemas.microsoft.com/office/powerpoint/2010/main" val="119617928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6682C53D-DC06-4786-8615-515FED5DC317}" type="datetimeFigureOut">
              <a:rPr lang="ru-RU" smtClean="0"/>
              <a:t>03.03.2022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8C6C2C42-2A6C-40AB-A351-AB6B8608DD31}" type="slidenum">
              <a:rPr lang="ru-RU" smtClean="0"/>
              <a:t>‹#›</a:t>
            </a:fld>
            <a:endParaRPr lang="ru-RU"/>
          </a:p>
        </p:txBody>
      </p:sp>
    </p:spTree>
    <p:extLst>
      <p:ext uri="{BB962C8B-B14F-4D97-AF65-F5344CB8AC3E}">
        <p14:creationId xmlns:p14="http://schemas.microsoft.com/office/powerpoint/2010/main" val="340222162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Объект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6682C53D-DC06-4786-8615-515FED5DC317}" type="datetimeFigureOut">
              <a:rPr lang="ru-RU" smtClean="0"/>
              <a:t>03.03.2022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8C6C2C42-2A6C-40AB-A351-AB6B8608DD31}" type="slidenum">
              <a:rPr lang="ru-RU" smtClean="0"/>
              <a:t>‹#›</a:t>
            </a:fld>
            <a:endParaRPr lang="ru-RU"/>
          </a:p>
        </p:txBody>
      </p:sp>
    </p:spTree>
    <p:extLst>
      <p:ext uri="{BB962C8B-B14F-4D97-AF65-F5344CB8AC3E}">
        <p14:creationId xmlns:p14="http://schemas.microsoft.com/office/powerpoint/2010/main" val="194013251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Объект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Объект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6682C53D-DC06-4786-8615-515FED5DC317}" type="datetimeFigureOut">
              <a:rPr lang="ru-RU" smtClean="0"/>
              <a:t>03.03.2022</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8C6C2C42-2A6C-40AB-A351-AB6B8608DD31}" type="slidenum">
              <a:rPr lang="ru-RU" smtClean="0"/>
              <a:t>‹#›</a:t>
            </a:fld>
            <a:endParaRPr lang="ru-RU"/>
          </a:p>
        </p:txBody>
      </p:sp>
    </p:spTree>
    <p:extLst>
      <p:ext uri="{BB962C8B-B14F-4D97-AF65-F5344CB8AC3E}">
        <p14:creationId xmlns:p14="http://schemas.microsoft.com/office/powerpoint/2010/main" val="227873961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6682C53D-DC06-4786-8615-515FED5DC317}" type="datetimeFigureOut">
              <a:rPr lang="ru-RU" smtClean="0"/>
              <a:t>03.03.2022</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8C6C2C42-2A6C-40AB-A351-AB6B8608DD31}" type="slidenum">
              <a:rPr lang="ru-RU" smtClean="0"/>
              <a:t>‹#›</a:t>
            </a:fld>
            <a:endParaRPr lang="ru-RU"/>
          </a:p>
        </p:txBody>
      </p:sp>
    </p:spTree>
    <p:extLst>
      <p:ext uri="{BB962C8B-B14F-4D97-AF65-F5344CB8AC3E}">
        <p14:creationId xmlns:p14="http://schemas.microsoft.com/office/powerpoint/2010/main" val="25398782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6682C53D-DC06-4786-8615-515FED5DC317}" type="datetimeFigureOut">
              <a:rPr lang="ru-RU" smtClean="0"/>
              <a:t>03.03.2022</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8C6C2C42-2A6C-40AB-A351-AB6B8608DD31}" type="slidenum">
              <a:rPr lang="ru-RU" smtClean="0"/>
              <a:t>‹#›</a:t>
            </a:fld>
            <a:endParaRPr lang="ru-RU"/>
          </a:p>
        </p:txBody>
      </p:sp>
    </p:spTree>
    <p:extLst>
      <p:ext uri="{BB962C8B-B14F-4D97-AF65-F5344CB8AC3E}">
        <p14:creationId xmlns:p14="http://schemas.microsoft.com/office/powerpoint/2010/main" val="356187803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Объект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6682C53D-DC06-4786-8615-515FED5DC317}" type="datetimeFigureOut">
              <a:rPr lang="ru-RU" smtClean="0"/>
              <a:t>03.03.2022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8C6C2C42-2A6C-40AB-A351-AB6B8608DD31}" type="slidenum">
              <a:rPr lang="ru-RU" smtClean="0"/>
              <a:t>‹#›</a:t>
            </a:fld>
            <a:endParaRPr lang="ru-RU"/>
          </a:p>
        </p:txBody>
      </p:sp>
    </p:spTree>
    <p:extLst>
      <p:ext uri="{BB962C8B-B14F-4D97-AF65-F5344CB8AC3E}">
        <p14:creationId xmlns:p14="http://schemas.microsoft.com/office/powerpoint/2010/main" val="89953580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6682C53D-DC06-4786-8615-515FED5DC317}" type="datetimeFigureOut">
              <a:rPr lang="ru-RU" smtClean="0"/>
              <a:t>03.03.2022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8C6C2C42-2A6C-40AB-A351-AB6B8608DD31}" type="slidenum">
              <a:rPr lang="ru-RU" smtClean="0"/>
              <a:t>‹#›</a:t>
            </a:fld>
            <a:endParaRPr lang="ru-RU"/>
          </a:p>
        </p:txBody>
      </p:sp>
    </p:spTree>
    <p:extLst>
      <p:ext uri="{BB962C8B-B14F-4D97-AF65-F5344CB8AC3E}">
        <p14:creationId xmlns:p14="http://schemas.microsoft.com/office/powerpoint/2010/main" val="230233912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srcRect/>
          <a:tile tx="0" ty="0" sx="100000" sy="100000" flip="none" algn="tl"/>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682C53D-DC06-4786-8615-515FED5DC317}" type="datetimeFigureOut">
              <a:rPr lang="ru-RU" smtClean="0"/>
              <a:t>03.03.2022</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C6C2C42-2A6C-40AB-A351-AB6B8608DD31}" type="slidenum">
              <a:rPr lang="ru-RU" smtClean="0"/>
              <a:t>‹#›</a:t>
            </a:fld>
            <a:endParaRPr lang="ru-RU"/>
          </a:p>
        </p:txBody>
      </p:sp>
    </p:spTree>
    <p:extLst>
      <p:ext uri="{BB962C8B-B14F-4D97-AF65-F5344CB8AC3E}">
        <p14:creationId xmlns:p14="http://schemas.microsoft.com/office/powerpoint/2010/main" val="104801695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1.mp4"/><Relationship Id="rId1" Type="http://schemas.microsoft.com/office/2007/relationships/media" Target="../media/media1.mp4"/><Relationship Id="rId4" Type="http://schemas.openxmlformats.org/officeDocument/2006/relationships/image" Target="../media/image15.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одзаголовок 2"/>
          <p:cNvSpPr>
            <a:spLocks noGrp="1"/>
          </p:cNvSpPr>
          <p:nvPr>
            <p:ph type="subTitle" idx="1"/>
          </p:nvPr>
        </p:nvSpPr>
        <p:spPr>
          <a:xfrm>
            <a:off x="0" y="0"/>
            <a:ext cx="9144000" cy="6858000"/>
          </a:xfrm>
        </p:spPr>
        <p:txBody>
          <a:bodyPr/>
          <a:lstStyle/>
          <a:p>
            <a:endParaRPr lang="ru-RU" dirty="0" smtClean="0">
              <a:latin typeface="Times New Roman" pitchFamily="18" charset="0"/>
              <a:cs typeface="Times New Roman" pitchFamily="18" charset="0"/>
            </a:endParaRPr>
          </a:p>
          <a:p>
            <a:endParaRPr lang="ru-RU" dirty="0" smtClean="0">
              <a:solidFill>
                <a:schemeClr val="tx1"/>
              </a:solidFill>
              <a:latin typeface="Times New Roman" pitchFamily="18" charset="0"/>
              <a:cs typeface="Times New Roman" pitchFamily="18" charset="0"/>
            </a:endParaRPr>
          </a:p>
          <a:p>
            <a:r>
              <a:rPr lang="ru-RU" sz="4400" dirty="0" smtClean="0">
                <a:solidFill>
                  <a:schemeClr val="tx1"/>
                </a:solidFill>
                <a:latin typeface="Times New Roman" pitchFamily="18" charset="0"/>
                <a:cs typeface="Times New Roman" pitchFamily="18" charset="0"/>
              </a:rPr>
              <a:t>Лекция 2</a:t>
            </a:r>
          </a:p>
          <a:p>
            <a:endParaRPr lang="ru-RU" sz="4400" dirty="0" smtClean="0">
              <a:solidFill>
                <a:schemeClr val="tx1"/>
              </a:solidFill>
              <a:latin typeface="Times New Roman" pitchFamily="18" charset="0"/>
              <a:cs typeface="Times New Roman" pitchFamily="18" charset="0"/>
            </a:endParaRPr>
          </a:p>
          <a:p>
            <a:r>
              <a:rPr lang="ru-RU" sz="4400" dirty="0" smtClean="0">
                <a:solidFill>
                  <a:schemeClr val="tx1"/>
                </a:solidFill>
                <a:latin typeface="Times New Roman" pitchFamily="18" charset="0"/>
                <a:cs typeface="Times New Roman" pitchFamily="18" charset="0"/>
              </a:rPr>
              <a:t>СИСТЕМА ПИТАНИЯ КАРБЮРАТОРНОГО ДВИГАТЕЛЯ</a:t>
            </a:r>
            <a:endParaRPr lang="ru-RU" sz="4400" dirty="0">
              <a:solidFill>
                <a:schemeClr val="tx1"/>
              </a:solidFill>
              <a:latin typeface="Times New Roman" pitchFamily="18" charset="0"/>
              <a:cs typeface="Times New Roman" pitchFamily="18" charset="0"/>
            </a:endParaRPr>
          </a:p>
        </p:txBody>
      </p:sp>
    </p:spTree>
    <p:extLst>
      <p:ext uri="{BB962C8B-B14F-4D97-AF65-F5344CB8AC3E}">
        <p14:creationId xmlns:p14="http://schemas.microsoft.com/office/powerpoint/2010/main" val="322728464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9512" y="89214"/>
            <a:ext cx="8784976" cy="423200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Прямоугольник 4"/>
          <p:cNvSpPr/>
          <p:nvPr/>
        </p:nvSpPr>
        <p:spPr>
          <a:xfrm>
            <a:off x="0" y="4581128"/>
            <a:ext cx="9144000" cy="1908215"/>
          </a:xfrm>
          <a:prstGeom prst="rect">
            <a:avLst/>
          </a:prstGeom>
        </p:spPr>
        <p:txBody>
          <a:bodyPr wrap="square">
            <a:spAutoFit/>
          </a:bodyPr>
          <a:lstStyle/>
          <a:p>
            <a:pPr algn="ctr">
              <a:defRPr/>
            </a:pPr>
            <a:r>
              <a:rPr lang="ru-RU" b="1" dirty="0">
                <a:latin typeface="Times New Roman" pitchFamily="18" charset="0"/>
                <a:cs typeface="Times New Roman" pitchFamily="18" charset="0"/>
              </a:rPr>
              <a:t>Схема работы топливного насоса:</a:t>
            </a:r>
          </a:p>
          <a:p>
            <a:pPr algn="just">
              <a:defRPr/>
            </a:pPr>
            <a:r>
              <a:rPr lang="ru-RU" sz="2000" dirty="0">
                <a:latin typeface="Times New Roman" pitchFamily="18" charset="0"/>
                <a:cs typeface="Times New Roman" pitchFamily="18" charset="0"/>
              </a:rPr>
              <a:t>1 – нагнетательный патрубок; 2 – стяжной болт; 3 – крышка; 4 – всасывающий патрубок; 5 – впускной клапан с пружиной; 6 – корпус; 7 – диафрагма насоса; 8 – рычаг ручной подкачки; 9 – тяга; 10 – рычаг механической подкачки; 11 – пружина; 12 – шток; 13 – эксцентрик; 14 – нагнетательный клапан с пружиной; 15 – фильтр очистки топлива</a:t>
            </a:r>
          </a:p>
        </p:txBody>
      </p:sp>
    </p:spTree>
    <p:extLst>
      <p:ext uri="{BB962C8B-B14F-4D97-AF65-F5344CB8AC3E}">
        <p14:creationId xmlns:p14="http://schemas.microsoft.com/office/powerpoint/2010/main" val="3377329135"/>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Прямоугольник 6"/>
          <p:cNvSpPr/>
          <p:nvPr/>
        </p:nvSpPr>
        <p:spPr>
          <a:xfrm>
            <a:off x="107504" y="116632"/>
            <a:ext cx="9036496" cy="3785652"/>
          </a:xfrm>
          <a:prstGeom prst="rect">
            <a:avLst/>
          </a:prstGeom>
        </p:spPr>
        <p:txBody>
          <a:bodyPr wrap="square">
            <a:spAutoFit/>
          </a:bodyPr>
          <a:lstStyle/>
          <a:p>
            <a:pPr indent="457200" algn="just">
              <a:defRPr/>
            </a:pPr>
            <a:r>
              <a:rPr lang="ru-RU" sz="2400" b="1" dirty="0" err="1" smtClean="0">
                <a:latin typeface="Times New Roman" pitchFamily="18" charset="0"/>
                <a:cs typeface="Times New Roman" pitchFamily="18" charset="0"/>
              </a:rPr>
              <a:t>Топливопроводы</a:t>
            </a:r>
            <a:r>
              <a:rPr lang="ru-RU" b="1" dirty="0" smtClean="0">
                <a:latin typeface="Times New Roman" pitchFamily="18" charset="0"/>
                <a:cs typeface="Times New Roman" pitchFamily="18" charset="0"/>
              </a:rPr>
              <a:t> </a:t>
            </a:r>
            <a:r>
              <a:rPr lang="ru-RU" sz="2400" dirty="0">
                <a:latin typeface="Times New Roman" pitchFamily="18" charset="0"/>
                <a:cs typeface="Times New Roman" pitchFamily="18" charset="0"/>
              </a:rPr>
              <a:t>соединяют приборы топливной системы и изготовляются из медных, латунных и стальных трубок. Для соединения с остальными элементами топливной системы могут использоваться переходники, соединители или прочие элементы. </a:t>
            </a:r>
          </a:p>
          <a:p>
            <a:pPr indent="457200" algn="just">
              <a:defRPr/>
            </a:pPr>
            <a:r>
              <a:rPr lang="ru-RU" sz="2400" b="1" dirty="0">
                <a:latin typeface="Times New Roman" pitchFamily="18" charset="0"/>
                <a:cs typeface="Times New Roman" pitchFamily="18" charset="0"/>
              </a:rPr>
              <a:t>Топливный фильтр </a:t>
            </a:r>
            <a:r>
              <a:rPr lang="ru-RU" sz="2400" dirty="0">
                <a:latin typeface="Times New Roman" pitchFamily="18" charset="0"/>
                <a:cs typeface="Times New Roman" pitchFamily="18" charset="0"/>
              </a:rPr>
              <a:t>(как правило, устанавливается самостоятельно) – второй этап очистки топлива. Располагаться этот элемент может в топливном баке, подкапотном пространстве или под автомобилем, вмонтированным в </a:t>
            </a:r>
            <a:r>
              <a:rPr lang="ru-RU" sz="2400" dirty="0" err="1">
                <a:latin typeface="Times New Roman" pitchFamily="18" charset="0"/>
                <a:cs typeface="Times New Roman" pitchFamily="18" charset="0"/>
              </a:rPr>
              <a:t>топливопроводы</a:t>
            </a:r>
            <a:r>
              <a:rPr lang="ru-RU" sz="2400" dirty="0">
                <a:latin typeface="Times New Roman" pitchFamily="18" charset="0"/>
                <a:cs typeface="Times New Roman" pitchFamily="18" charset="0"/>
              </a:rPr>
              <a:t> и предназначен для тонкой очистки бензина, поступающего к топливному насосу (возможна установка фильтра и после насоса). </a:t>
            </a:r>
          </a:p>
        </p:txBody>
      </p:sp>
      <p:pic>
        <p:nvPicPr>
          <p:cNvPr id="9"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5536" y="4293096"/>
            <a:ext cx="1800200" cy="196533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31840" y="4264372"/>
            <a:ext cx="1944215" cy="196533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1"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372200" y="4150175"/>
            <a:ext cx="1257558" cy="210825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847523921"/>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0" y="1"/>
            <a:ext cx="9144000" cy="4401205"/>
          </a:xfrm>
          <a:prstGeom prst="rect">
            <a:avLst/>
          </a:prstGeom>
        </p:spPr>
        <p:txBody>
          <a:bodyPr wrap="square">
            <a:spAutoFit/>
          </a:bodyPr>
          <a:lstStyle/>
          <a:p>
            <a:pPr indent="457200" algn="just">
              <a:defRPr/>
            </a:pPr>
            <a:r>
              <a:rPr lang="ru-RU" sz="2800" dirty="0">
                <a:latin typeface="Times New Roman" pitchFamily="18" charset="0"/>
                <a:cs typeface="Times New Roman" pitchFamily="18" charset="0"/>
              </a:rPr>
              <a:t>Обычно применяется неразборный фильтр, при загрязнении которого требуется его замена. Каждый производитель автомобилей использует свои фильтры. Они бывают разные по форме и материала. Наиболее распространёнными считаются волокнистые или хлопчатобумажные. Эти элементы наиболее лучше задерживают сторонние элементы и воду, которые засоряют цилиндры и форсунки. Если фильтр разборный то замену элемента рекомендуется проводить каждое второе техническое обслуживание.</a:t>
            </a:r>
          </a:p>
        </p:txBody>
      </p:sp>
    </p:spTree>
    <p:extLst>
      <p:ext uri="{BB962C8B-B14F-4D97-AF65-F5344CB8AC3E}">
        <p14:creationId xmlns:p14="http://schemas.microsoft.com/office/powerpoint/2010/main" val="1045363524"/>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0" y="0"/>
            <a:ext cx="9144000" cy="6957392"/>
          </a:xfrm>
        </p:spPr>
        <p:txBody>
          <a:bodyPr>
            <a:normAutofit/>
          </a:bodyPr>
          <a:lstStyle/>
          <a:p>
            <a:pPr marL="0" indent="457200" algn="just">
              <a:buNone/>
            </a:pPr>
            <a:r>
              <a:rPr lang="ru-RU" sz="2400" dirty="0">
                <a:latin typeface="Times New Roman" panose="02020603050405020304" pitchFamily="18" charset="0"/>
                <a:cs typeface="Times New Roman" panose="02020603050405020304" pitchFamily="18" charset="0"/>
              </a:rPr>
              <a:t>Для очистки топлива от мелких механических примесей применяют фильтры </a:t>
            </a:r>
            <a:r>
              <a:rPr lang="ru-RU" sz="2400" b="1" dirty="0">
                <a:latin typeface="Times New Roman" panose="02020603050405020304" pitchFamily="18" charset="0"/>
                <a:cs typeface="Times New Roman" panose="02020603050405020304" pitchFamily="18" charset="0"/>
              </a:rPr>
              <a:t>тонкой очистки</a:t>
            </a:r>
            <a:r>
              <a:rPr lang="ru-RU" sz="2400" dirty="0">
                <a:latin typeface="Times New Roman" panose="02020603050405020304" pitchFamily="18" charset="0"/>
                <a:cs typeface="Times New Roman" panose="02020603050405020304" pitchFamily="18" charset="0"/>
              </a:rPr>
              <a:t>, которые состоят из корпуса, стакана-отстойника и фильтрующего сетчатого или керамического элемента. Керамический фильтрующий элемент – пористый материал, обеспечивающий лабиринтное движение топлива. Фильтр удерживается скобой и винтом.</a:t>
            </a:r>
          </a:p>
          <a:p>
            <a:pPr marL="0" indent="457200" algn="just">
              <a:buNone/>
            </a:pPr>
            <a:endParaRPr lang="ru-RU" sz="2400" dirty="0">
              <a:latin typeface="Times New Roman" panose="02020603050405020304" pitchFamily="18" charset="0"/>
              <a:cs typeface="Times New Roman" panose="02020603050405020304" pitchFamily="18" charset="0"/>
            </a:endParaRPr>
          </a:p>
        </p:txBody>
      </p:sp>
      <p:sp>
        <p:nvSpPr>
          <p:cNvPr id="4" name="Прямоугольник 3"/>
          <p:cNvSpPr/>
          <p:nvPr/>
        </p:nvSpPr>
        <p:spPr>
          <a:xfrm>
            <a:off x="251520" y="2276872"/>
            <a:ext cx="3168352" cy="4247317"/>
          </a:xfrm>
          <a:prstGeom prst="rect">
            <a:avLst/>
          </a:prstGeom>
        </p:spPr>
        <p:txBody>
          <a:bodyPr wrap="square">
            <a:spAutoFit/>
          </a:bodyPr>
          <a:lstStyle/>
          <a:p>
            <a:pPr>
              <a:defRPr/>
            </a:pPr>
            <a:r>
              <a:rPr lang="ru-RU" b="1" dirty="0">
                <a:latin typeface="Times New Roman" pitchFamily="18" charset="0"/>
                <a:cs typeface="Times New Roman" pitchFamily="18" charset="0"/>
              </a:rPr>
              <a:t>Фильтры тонкой очистки топлива с </a:t>
            </a:r>
            <a:r>
              <a:rPr lang="ru-RU" b="1" dirty="0" smtClean="0">
                <a:latin typeface="Times New Roman" pitchFamily="18" charset="0"/>
                <a:cs typeface="Times New Roman" pitchFamily="18" charset="0"/>
              </a:rPr>
              <a:t>фильтрующими </a:t>
            </a:r>
            <a:r>
              <a:rPr lang="ru-RU" b="1" dirty="0">
                <a:latin typeface="Times New Roman" pitchFamily="18" charset="0"/>
                <a:cs typeface="Times New Roman" pitchFamily="18" charset="0"/>
              </a:rPr>
              <a:t>элементами: </a:t>
            </a:r>
          </a:p>
          <a:p>
            <a:pPr>
              <a:defRPr/>
            </a:pPr>
            <a:r>
              <a:rPr lang="ru-RU" b="1" dirty="0">
                <a:latin typeface="Times New Roman" pitchFamily="18" charset="0"/>
                <a:cs typeface="Times New Roman" pitchFamily="18" charset="0"/>
              </a:rPr>
              <a:t>a – сетчатый; </a:t>
            </a:r>
            <a:endParaRPr lang="ru-RU" b="1" dirty="0" smtClean="0">
              <a:latin typeface="Times New Roman" pitchFamily="18" charset="0"/>
              <a:cs typeface="Times New Roman" pitchFamily="18" charset="0"/>
            </a:endParaRPr>
          </a:p>
          <a:p>
            <a:pPr>
              <a:defRPr/>
            </a:pPr>
            <a:r>
              <a:rPr lang="ru-RU" b="1" dirty="0" smtClean="0">
                <a:latin typeface="Times New Roman" pitchFamily="18" charset="0"/>
                <a:cs typeface="Times New Roman" pitchFamily="18" charset="0"/>
              </a:rPr>
              <a:t>б </a:t>
            </a:r>
            <a:r>
              <a:rPr lang="ru-RU" b="1" dirty="0">
                <a:latin typeface="Times New Roman" pitchFamily="18" charset="0"/>
                <a:cs typeface="Times New Roman" pitchFamily="18" charset="0"/>
              </a:rPr>
              <a:t>– керамический;</a:t>
            </a:r>
          </a:p>
          <a:p>
            <a:pPr>
              <a:defRPr/>
            </a:pPr>
            <a:r>
              <a:rPr lang="ru-RU" b="1" dirty="0">
                <a:latin typeface="Times New Roman" pitchFamily="18" charset="0"/>
                <a:cs typeface="Times New Roman" pitchFamily="18" charset="0"/>
              </a:rPr>
              <a:t>1 – корпус; </a:t>
            </a:r>
            <a:endParaRPr lang="ru-RU" b="1" dirty="0" smtClean="0">
              <a:latin typeface="Times New Roman" pitchFamily="18" charset="0"/>
              <a:cs typeface="Times New Roman" pitchFamily="18" charset="0"/>
            </a:endParaRPr>
          </a:p>
          <a:p>
            <a:pPr>
              <a:defRPr/>
            </a:pPr>
            <a:r>
              <a:rPr lang="ru-RU" b="1" dirty="0" smtClean="0">
                <a:latin typeface="Times New Roman" pitchFamily="18" charset="0"/>
                <a:cs typeface="Times New Roman" pitchFamily="18" charset="0"/>
              </a:rPr>
              <a:t>2 </a:t>
            </a:r>
            <a:r>
              <a:rPr lang="ru-RU" b="1" dirty="0">
                <a:latin typeface="Times New Roman" pitchFamily="18" charset="0"/>
                <a:cs typeface="Times New Roman" pitchFamily="18" charset="0"/>
              </a:rPr>
              <a:t>– входное отверстие;</a:t>
            </a:r>
          </a:p>
          <a:p>
            <a:pPr>
              <a:defRPr/>
            </a:pPr>
            <a:r>
              <a:rPr lang="ru-RU" b="1" dirty="0">
                <a:latin typeface="Times New Roman" pitchFamily="18" charset="0"/>
                <a:cs typeface="Times New Roman" pitchFamily="18" charset="0"/>
              </a:rPr>
              <a:t>3 – прокладка; </a:t>
            </a:r>
            <a:endParaRPr lang="ru-RU" b="1" dirty="0" smtClean="0">
              <a:latin typeface="Times New Roman" pitchFamily="18" charset="0"/>
              <a:cs typeface="Times New Roman" pitchFamily="18" charset="0"/>
            </a:endParaRPr>
          </a:p>
          <a:p>
            <a:pPr>
              <a:defRPr/>
            </a:pPr>
            <a:r>
              <a:rPr lang="ru-RU" b="1" dirty="0" smtClean="0">
                <a:latin typeface="Times New Roman" pitchFamily="18" charset="0"/>
                <a:cs typeface="Times New Roman" pitchFamily="18" charset="0"/>
              </a:rPr>
              <a:t>4 </a:t>
            </a:r>
            <a:r>
              <a:rPr lang="ru-RU" b="1" dirty="0">
                <a:latin typeface="Times New Roman" pitchFamily="18" charset="0"/>
                <a:cs typeface="Times New Roman" pitchFamily="18" charset="0"/>
              </a:rPr>
              <a:t>– фильтрующий элемент;</a:t>
            </a:r>
          </a:p>
          <a:p>
            <a:pPr>
              <a:defRPr/>
            </a:pPr>
            <a:r>
              <a:rPr lang="ru-RU" b="1" dirty="0">
                <a:latin typeface="Times New Roman" pitchFamily="18" charset="0"/>
                <a:cs typeface="Times New Roman" pitchFamily="18" charset="0"/>
              </a:rPr>
              <a:t>5 – съёмный стакан-отстойник; </a:t>
            </a:r>
          </a:p>
          <a:p>
            <a:pPr>
              <a:defRPr/>
            </a:pPr>
            <a:r>
              <a:rPr lang="ru-RU" b="1" dirty="0">
                <a:latin typeface="Times New Roman" pitchFamily="18" charset="0"/>
                <a:cs typeface="Times New Roman" pitchFamily="18" charset="0"/>
              </a:rPr>
              <a:t>6 – пружина; </a:t>
            </a:r>
            <a:endParaRPr lang="ru-RU" b="1" dirty="0" smtClean="0">
              <a:latin typeface="Times New Roman" pitchFamily="18" charset="0"/>
              <a:cs typeface="Times New Roman" pitchFamily="18" charset="0"/>
            </a:endParaRPr>
          </a:p>
          <a:p>
            <a:pPr>
              <a:defRPr/>
            </a:pPr>
            <a:r>
              <a:rPr lang="ru-RU" b="1" dirty="0" smtClean="0">
                <a:latin typeface="Times New Roman" pitchFamily="18" charset="0"/>
                <a:cs typeface="Times New Roman" pitchFamily="18" charset="0"/>
              </a:rPr>
              <a:t>7 </a:t>
            </a:r>
            <a:r>
              <a:rPr lang="ru-RU" b="1" dirty="0">
                <a:latin typeface="Times New Roman" pitchFamily="18" charset="0"/>
                <a:cs typeface="Times New Roman" pitchFamily="18" charset="0"/>
              </a:rPr>
              <a:t>– винт креплении стакана;</a:t>
            </a:r>
          </a:p>
          <a:p>
            <a:pPr>
              <a:defRPr/>
            </a:pPr>
            <a:r>
              <a:rPr lang="ru-RU" b="1" dirty="0">
                <a:latin typeface="Times New Roman" pitchFamily="18" charset="0"/>
                <a:cs typeface="Times New Roman" pitchFamily="18" charset="0"/>
              </a:rPr>
              <a:t>8 – канал для отвода топлива</a:t>
            </a:r>
          </a:p>
        </p:txBody>
      </p:sp>
      <p:pic>
        <p:nvPicPr>
          <p:cNvPr id="5"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395340" y="2276872"/>
            <a:ext cx="5688632" cy="458112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134855780"/>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0" y="1"/>
            <a:ext cx="9144000" cy="6124754"/>
          </a:xfrm>
          <a:prstGeom prst="rect">
            <a:avLst/>
          </a:prstGeom>
        </p:spPr>
        <p:txBody>
          <a:bodyPr wrap="square">
            <a:spAutoFit/>
          </a:bodyPr>
          <a:lstStyle/>
          <a:p>
            <a:pPr indent="457200" algn="just">
              <a:defRPr/>
            </a:pPr>
            <a:r>
              <a:rPr lang="ru-RU" sz="2800" dirty="0" smtClean="0">
                <a:latin typeface="Times New Roman" pitchFamily="18" charset="0"/>
                <a:cs typeface="Times New Roman" pitchFamily="18" charset="0"/>
              </a:rPr>
              <a:t>Для </a:t>
            </a:r>
            <a:r>
              <a:rPr lang="ru-RU" sz="2800" dirty="0">
                <a:latin typeface="Times New Roman" pitchFamily="18" charset="0"/>
                <a:cs typeface="Times New Roman" pitchFamily="18" charset="0"/>
              </a:rPr>
              <a:t>очистки топлива от механических </a:t>
            </a:r>
            <a:r>
              <a:rPr lang="ru-RU" sz="2800" dirty="0" smtClean="0">
                <a:latin typeface="Times New Roman" pitchFamily="18" charset="0"/>
                <a:cs typeface="Times New Roman" pitchFamily="18" charset="0"/>
              </a:rPr>
              <a:t>примесей на грузовых автомобилях  </a:t>
            </a:r>
            <a:r>
              <a:rPr lang="ru-RU" sz="2800" dirty="0">
                <a:latin typeface="Times New Roman" pitchFamily="18" charset="0"/>
                <a:cs typeface="Times New Roman" pitchFamily="18" charset="0"/>
              </a:rPr>
              <a:t>применяют фильтры грубой и тонкой очистки. Фильтр-отстойник грубой очистки отделяет топливо от воды и крупных механических примесей. Фильтр-отстойник  состоит из корпуса, отстойника и фильтрующего элемента, который собран из пластин толщиной 0,14 мм. На пластинах имеются отверстия и выступы высотой 0,05 мм. Пакет пластин установлен на стержень и пружиной поджимается к корпусу. В собранном состоянии между пластинами имеются щели, через которые проходит топливо. Крупные механические примеси и вода собираются на дне отстойника и через отверстие пробки в днище периодически удаляются</a:t>
            </a:r>
            <a:r>
              <a:rPr lang="ru-RU" sz="2400" dirty="0">
                <a:latin typeface="Times New Roman" pitchFamily="18" charset="0"/>
                <a:cs typeface="Times New Roman" pitchFamily="18" charset="0"/>
              </a:rPr>
              <a:t>.</a:t>
            </a:r>
          </a:p>
        </p:txBody>
      </p:sp>
    </p:spTree>
    <p:extLst>
      <p:ext uri="{BB962C8B-B14F-4D97-AF65-F5344CB8AC3E}">
        <p14:creationId xmlns:p14="http://schemas.microsoft.com/office/powerpoint/2010/main" val="3323179073"/>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79512" y="8732"/>
            <a:ext cx="4176464" cy="5078313"/>
          </a:xfrm>
          <a:prstGeom prst="rect">
            <a:avLst/>
          </a:prstGeom>
        </p:spPr>
        <p:txBody>
          <a:bodyPr wrap="square">
            <a:spAutoFit/>
          </a:bodyPr>
          <a:lstStyle/>
          <a:p>
            <a:pPr algn="ctr">
              <a:defRPr/>
            </a:pPr>
            <a:r>
              <a:rPr lang="ru-RU" b="1" dirty="0">
                <a:latin typeface="Times New Roman" pitchFamily="18" charset="0"/>
                <a:cs typeface="Times New Roman" pitchFamily="18" charset="0"/>
              </a:rPr>
              <a:t>Фильтр-отстойник: </a:t>
            </a:r>
          </a:p>
          <a:p>
            <a:pPr algn="just">
              <a:defRPr/>
            </a:pPr>
            <a:r>
              <a:rPr lang="ru-RU" dirty="0">
                <a:latin typeface="Times New Roman" pitchFamily="18" charset="0"/>
                <a:cs typeface="Times New Roman" pitchFamily="18" charset="0"/>
              </a:rPr>
              <a:t>1 – </a:t>
            </a:r>
            <a:r>
              <a:rPr lang="ru-RU" dirty="0" err="1">
                <a:latin typeface="Times New Roman" pitchFamily="18" charset="0"/>
                <a:cs typeface="Times New Roman" pitchFamily="18" charset="0"/>
              </a:rPr>
              <a:t>топливопровод</a:t>
            </a:r>
            <a:r>
              <a:rPr lang="ru-RU" dirty="0">
                <a:latin typeface="Times New Roman" pitchFamily="18" charset="0"/>
                <a:cs typeface="Times New Roman" pitchFamily="18" charset="0"/>
              </a:rPr>
              <a:t> к топливному насосу; </a:t>
            </a:r>
          </a:p>
          <a:p>
            <a:pPr algn="just">
              <a:defRPr/>
            </a:pPr>
            <a:r>
              <a:rPr lang="ru-RU" dirty="0">
                <a:latin typeface="Times New Roman" pitchFamily="18" charset="0"/>
                <a:cs typeface="Times New Roman" pitchFamily="18" charset="0"/>
              </a:rPr>
              <a:t>2 – прокладка корпуса; </a:t>
            </a:r>
          </a:p>
          <a:p>
            <a:pPr algn="just">
              <a:defRPr/>
            </a:pPr>
            <a:r>
              <a:rPr lang="ru-RU" dirty="0">
                <a:latin typeface="Times New Roman" pitchFamily="18" charset="0"/>
                <a:cs typeface="Times New Roman" pitchFamily="18" charset="0"/>
              </a:rPr>
              <a:t>3 – корпус-крышка; </a:t>
            </a:r>
          </a:p>
          <a:p>
            <a:pPr algn="just">
              <a:defRPr/>
            </a:pPr>
            <a:r>
              <a:rPr lang="ru-RU" dirty="0">
                <a:latin typeface="Times New Roman" pitchFamily="18" charset="0"/>
                <a:cs typeface="Times New Roman" pitchFamily="18" charset="0"/>
              </a:rPr>
              <a:t>4 – </a:t>
            </a:r>
            <a:r>
              <a:rPr lang="ru-RU" dirty="0" err="1">
                <a:latin typeface="Times New Roman" pitchFamily="18" charset="0"/>
                <a:cs typeface="Times New Roman" pitchFamily="18" charset="0"/>
              </a:rPr>
              <a:t>топливопровод</a:t>
            </a:r>
            <a:r>
              <a:rPr lang="ru-RU" dirty="0">
                <a:latin typeface="Times New Roman" pitchFamily="18" charset="0"/>
                <a:cs typeface="Times New Roman" pitchFamily="18" charset="0"/>
              </a:rPr>
              <a:t> от топливного бака; </a:t>
            </a:r>
          </a:p>
          <a:p>
            <a:pPr algn="just">
              <a:defRPr/>
            </a:pPr>
            <a:r>
              <a:rPr lang="ru-RU" dirty="0">
                <a:latin typeface="Times New Roman" pitchFamily="18" charset="0"/>
                <a:cs typeface="Times New Roman" pitchFamily="18" charset="0"/>
              </a:rPr>
              <a:t>5 – прокладка фильтрующего элемента; </a:t>
            </a:r>
          </a:p>
          <a:p>
            <a:pPr algn="just">
              <a:defRPr/>
            </a:pPr>
            <a:r>
              <a:rPr lang="ru-RU" dirty="0">
                <a:latin typeface="Times New Roman" pitchFamily="18" charset="0"/>
                <a:cs typeface="Times New Roman" pitchFamily="18" charset="0"/>
              </a:rPr>
              <a:t>6 – фильтрующий элемент; </a:t>
            </a:r>
          </a:p>
          <a:p>
            <a:pPr algn="just">
              <a:defRPr/>
            </a:pPr>
            <a:r>
              <a:rPr lang="ru-RU" dirty="0">
                <a:latin typeface="Times New Roman" pitchFamily="18" charset="0"/>
                <a:cs typeface="Times New Roman" pitchFamily="18" charset="0"/>
              </a:rPr>
              <a:t>7 – стойка; 8 – отстойник; </a:t>
            </a:r>
          </a:p>
          <a:p>
            <a:pPr algn="just">
              <a:defRPr/>
            </a:pPr>
            <a:r>
              <a:rPr lang="ru-RU" dirty="0">
                <a:latin typeface="Times New Roman" pitchFamily="18" charset="0"/>
                <a:cs typeface="Times New Roman" pitchFamily="18" charset="0"/>
              </a:rPr>
              <a:t>9 – сливная пробка; </a:t>
            </a:r>
          </a:p>
          <a:p>
            <a:pPr algn="just">
              <a:defRPr/>
            </a:pPr>
            <a:r>
              <a:rPr lang="ru-RU" dirty="0">
                <a:latin typeface="Times New Roman" pitchFamily="18" charset="0"/>
                <a:cs typeface="Times New Roman" pitchFamily="18" charset="0"/>
              </a:rPr>
              <a:t>10 – стержень фильтрующего элемента; </a:t>
            </a:r>
          </a:p>
          <a:p>
            <a:pPr algn="just">
              <a:defRPr/>
            </a:pPr>
            <a:r>
              <a:rPr lang="ru-RU" dirty="0">
                <a:latin typeface="Times New Roman" pitchFamily="18" charset="0"/>
                <a:cs typeface="Times New Roman" pitchFamily="18" charset="0"/>
              </a:rPr>
              <a:t>11 – пружина; </a:t>
            </a:r>
          </a:p>
          <a:p>
            <a:pPr algn="just">
              <a:defRPr/>
            </a:pPr>
            <a:r>
              <a:rPr lang="ru-RU" dirty="0">
                <a:latin typeface="Times New Roman" pitchFamily="18" charset="0"/>
                <a:cs typeface="Times New Roman" pitchFamily="18" charset="0"/>
              </a:rPr>
              <a:t>12 – пластина фильтрующего элемента;</a:t>
            </a:r>
          </a:p>
          <a:p>
            <a:pPr>
              <a:defRPr/>
            </a:pPr>
            <a:r>
              <a:rPr lang="ru-RU" dirty="0">
                <a:latin typeface="Times New Roman" pitchFamily="18" charset="0"/>
                <a:cs typeface="Times New Roman" pitchFamily="18" charset="0"/>
              </a:rPr>
              <a:t>13 – отверстие в пластине для прохода очищенного топлива;</a:t>
            </a:r>
          </a:p>
          <a:p>
            <a:pPr>
              <a:defRPr/>
            </a:pPr>
            <a:r>
              <a:rPr lang="ru-RU" dirty="0">
                <a:latin typeface="Times New Roman" pitchFamily="18" charset="0"/>
                <a:cs typeface="Times New Roman" pitchFamily="18" charset="0"/>
              </a:rPr>
              <a:t>14 – выступы на пластине; </a:t>
            </a:r>
          </a:p>
          <a:p>
            <a:pPr>
              <a:defRPr/>
            </a:pPr>
            <a:r>
              <a:rPr lang="ru-RU" dirty="0">
                <a:latin typeface="Times New Roman" pitchFamily="18" charset="0"/>
                <a:cs typeface="Times New Roman" pitchFamily="18" charset="0"/>
              </a:rPr>
              <a:t>15 – отверстие в пластине для стоек; 1</a:t>
            </a:r>
          </a:p>
          <a:p>
            <a:pPr algn="just">
              <a:defRPr/>
            </a:pPr>
            <a:r>
              <a:rPr lang="ru-RU" dirty="0">
                <a:latin typeface="Times New Roman" pitchFamily="18" charset="0"/>
                <a:cs typeface="Times New Roman" pitchFamily="18" charset="0"/>
              </a:rPr>
              <a:t>6 – заглушка; </a:t>
            </a:r>
          </a:p>
          <a:p>
            <a:pPr algn="just">
              <a:defRPr/>
            </a:pPr>
            <a:r>
              <a:rPr lang="ru-RU" dirty="0">
                <a:latin typeface="Times New Roman" pitchFamily="18" charset="0"/>
                <a:cs typeface="Times New Roman" pitchFamily="18" charset="0"/>
              </a:rPr>
              <a:t>17 – болт крепления корпуса-крышки</a:t>
            </a:r>
          </a:p>
        </p:txBody>
      </p:sp>
      <p:pic>
        <p:nvPicPr>
          <p:cNvPr id="5" name="Picture 2" descr="Ð ÐµÐ¼Ð¾Ð½Ñ Ð±ÐµÐ½Ð·Ð¾Ð±Ð°ÐºÐ°"/>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52950" y="980728"/>
            <a:ext cx="4591050" cy="392430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44623761"/>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0" y="332656"/>
            <a:ext cx="9144000" cy="5632311"/>
          </a:xfrm>
          <a:prstGeom prst="rect">
            <a:avLst/>
          </a:prstGeom>
        </p:spPr>
        <p:txBody>
          <a:bodyPr wrap="square">
            <a:spAutoFit/>
          </a:bodyPr>
          <a:lstStyle/>
          <a:p>
            <a:pPr indent="457200" algn="just">
              <a:defRPr/>
            </a:pPr>
            <a:r>
              <a:rPr lang="ru-RU" sz="2400" b="1" dirty="0">
                <a:latin typeface="Times New Roman" pitchFamily="18" charset="0"/>
                <a:cs typeface="Times New Roman" pitchFamily="18" charset="0"/>
              </a:rPr>
              <a:t>Воздушный фильтр </a:t>
            </a:r>
            <a:r>
              <a:rPr lang="ru-RU" sz="2400" dirty="0" smtClean="0">
                <a:latin typeface="Times New Roman" pitchFamily="18" charset="0"/>
                <a:cs typeface="Times New Roman" pitchFamily="18" charset="0"/>
              </a:rPr>
              <a:t>необходим </a:t>
            </a:r>
            <a:r>
              <a:rPr lang="ru-RU" sz="2400" dirty="0">
                <a:latin typeface="Times New Roman" pitchFamily="18" charset="0"/>
                <a:cs typeface="Times New Roman" pitchFamily="18" charset="0"/>
              </a:rPr>
              <a:t>для очистки воздуха, поступающего в цилиндры двигателя. </a:t>
            </a:r>
            <a:r>
              <a:rPr lang="ru-RU" sz="2400" dirty="0" smtClean="0">
                <a:latin typeface="Times New Roman" pitchFamily="18" charset="0"/>
                <a:cs typeface="Times New Roman" pitchFamily="18" charset="0"/>
              </a:rPr>
              <a:t> Фильтр </a:t>
            </a:r>
            <a:r>
              <a:rPr lang="ru-RU" sz="2400" dirty="0">
                <a:latin typeface="Times New Roman" pitchFamily="18" charset="0"/>
                <a:cs typeface="Times New Roman" pitchFamily="18" charset="0"/>
              </a:rPr>
              <a:t>устанавливается на верхней части воздушной горловины карбюратора.</a:t>
            </a:r>
          </a:p>
          <a:p>
            <a:pPr indent="457200" algn="just">
              <a:defRPr/>
            </a:pPr>
            <a:r>
              <a:rPr lang="ru-RU" sz="2400" dirty="0">
                <a:latin typeface="Times New Roman" pitchFamily="18" charset="0"/>
                <a:cs typeface="Times New Roman" pitchFamily="18" charset="0"/>
              </a:rPr>
              <a:t>По способу очистки воздуха фильтры делятся на </a:t>
            </a:r>
            <a:r>
              <a:rPr lang="ru-RU" sz="2400" b="1" dirty="0">
                <a:latin typeface="Times New Roman" pitchFamily="18" charset="0"/>
                <a:cs typeface="Times New Roman" pitchFamily="18" charset="0"/>
              </a:rPr>
              <a:t>инерционно-масляные и сухие</a:t>
            </a:r>
            <a:r>
              <a:rPr lang="ru-RU" sz="2400" dirty="0">
                <a:latin typeface="Times New Roman" pitchFamily="18" charset="0"/>
                <a:cs typeface="Times New Roman" pitchFamily="18" charset="0"/>
              </a:rPr>
              <a:t>.</a:t>
            </a:r>
          </a:p>
          <a:p>
            <a:pPr algn="just">
              <a:defRPr/>
            </a:pPr>
            <a:r>
              <a:rPr lang="ru-RU" sz="2400" dirty="0">
                <a:latin typeface="Times New Roman" pitchFamily="18" charset="0"/>
                <a:cs typeface="Times New Roman" pitchFamily="18" charset="0"/>
              </a:rPr>
              <a:t>Инерционно-масляный фильтр состоит из корпуса с масляной ванной, крышки, воздухозаборника и фильтрующего элемента из синтетического материала. При работе двигателя воздух, проходя через кольцевую щель внутри корпуса и, соприкасаясь с поверхностью масла, резко изменяет направление движения. Вследствие этого крупные </a:t>
            </a:r>
            <a:r>
              <a:rPr lang="ru-RU" sz="2400" dirty="0" smtClean="0">
                <a:latin typeface="Times New Roman" pitchFamily="18" charset="0"/>
                <a:cs typeface="Times New Roman" pitchFamily="18" charset="0"/>
              </a:rPr>
              <a:t>частицы </a:t>
            </a:r>
            <a:r>
              <a:rPr lang="ru-RU" sz="2400" dirty="0">
                <a:latin typeface="Times New Roman" pitchFamily="18" charset="0"/>
                <a:cs typeface="Times New Roman" pitchFamily="18" charset="0"/>
              </a:rPr>
              <a:t>пыли, находящиеся в воздухе, прилипают к поверхности масла. Далее воздух проходит через фильтрующий элемент, очищается от мелких частиц пыли и поступает в карбюратор. Таким образом, воздух </a:t>
            </a:r>
            <a:r>
              <a:rPr lang="ru-RU" sz="2400" dirty="0" smtClean="0">
                <a:latin typeface="Times New Roman" pitchFamily="18" charset="0"/>
                <a:cs typeface="Times New Roman" pitchFamily="18" charset="0"/>
              </a:rPr>
              <a:t>проходит </a:t>
            </a:r>
            <a:r>
              <a:rPr lang="ru-RU" sz="2400" dirty="0">
                <a:latin typeface="Times New Roman" pitchFamily="18" charset="0"/>
                <a:cs typeface="Times New Roman" pitchFamily="18" charset="0"/>
              </a:rPr>
              <a:t>двухступенчатую очистку. При засорении </a:t>
            </a:r>
            <a:r>
              <a:rPr lang="ru-RU" sz="2400" dirty="0" smtClean="0">
                <a:latin typeface="Times New Roman" pitchFamily="18" charset="0"/>
                <a:cs typeface="Times New Roman" pitchFamily="18" charset="0"/>
              </a:rPr>
              <a:t>фильтр </a:t>
            </a:r>
            <a:r>
              <a:rPr lang="ru-RU" sz="2400" dirty="0">
                <a:latin typeface="Times New Roman" pitchFamily="18" charset="0"/>
                <a:cs typeface="Times New Roman" pitchFamily="18" charset="0"/>
              </a:rPr>
              <a:t>промывают.</a:t>
            </a:r>
          </a:p>
        </p:txBody>
      </p:sp>
    </p:spTree>
    <p:extLst>
      <p:ext uri="{BB962C8B-B14F-4D97-AF65-F5344CB8AC3E}">
        <p14:creationId xmlns:p14="http://schemas.microsoft.com/office/powerpoint/2010/main" val="606497047"/>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0" y="29096"/>
            <a:ext cx="9144000" cy="1200329"/>
          </a:xfrm>
          <a:prstGeom prst="rect">
            <a:avLst/>
          </a:prstGeom>
        </p:spPr>
        <p:txBody>
          <a:bodyPr wrap="square">
            <a:spAutoFit/>
          </a:bodyPr>
          <a:lstStyle/>
          <a:p>
            <a:pPr indent="457200" algn="just">
              <a:defRPr/>
            </a:pPr>
            <a:r>
              <a:rPr lang="ru-RU" sz="2400" dirty="0">
                <a:latin typeface="Times New Roman" pitchFamily="18" charset="0"/>
                <a:cs typeface="Times New Roman" pitchFamily="18" charset="0"/>
              </a:rPr>
              <a:t>Воздушный фильтр сухого типа состоит из корпуса, крышки, </a:t>
            </a:r>
            <a:r>
              <a:rPr lang="ru-RU" sz="2400" dirty="0" smtClean="0">
                <a:latin typeface="Times New Roman" pitchFamily="18" charset="0"/>
                <a:cs typeface="Times New Roman" pitchFamily="18" charset="0"/>
              </a:rPr>
              <a:t>воздухозаборника </a:t>
            </a:r>
            <a:r>
              <a:rPr lang="ru-RU" sz="2400" dirty="0">
                <a:latin typeface="Times New Roman" pitchFamily="18" charset="0"/>
                <a:cs typeface="Times New Roman" pitchFamily="18" charset="0"/>
              </a:rPr>
              <a:t>и фильтрующего элемента </a:t>
            </a:r>
            <a:r>
              <a:rPr lang="ru-RU" sz="2400" dirty="0" smtClean="0">
                <a:latin typeface="Times New Roman" pitchFamily="18" charset="0"/>
                <a:cs typeface="Times New Roman" pitchFamily="18" charset="0"/>
              </a:rPr>
              <a:t>из </a:t>
            </a:r>
            <a:r>
              <a:rPr lang="ru-RU" sz="2400" dirty="0">
                <a:latin typeface="Times New Roman" pitchFamily="18" charset="0"/>
                <a:cs typeface="Times New Roman" pitchFamily="18" charset="0"/>
              </a:rPr>
              <a:t>пористого картона. </a:t>
            </a:r>
          </a:p>
          <a:p>
            <a:pPr algn="just">
              <a:defRPr/>
            </a:pPr>
            <a:r>
              <a:rPr lang="ru-RU" sz="2400" dirty="0">
                <a:latin typeface="Times New Roman" pitchFamily="18" charset="0"/>
                <a:cs typeface="Times New Roman" pitchFamily="18" charset="0"/>
              </a:rPr>
              <a:t>При необходимости фильтрующий элемент меняют.</a:t>
            </a:r>
          </a:p>
        </p:txBody>
      </p:sp>
      <p:pic>
        <p:nvPicPr>
          <p:cNvPr id="5"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915816" y="1556792"/>
            <a:ext cx="3619492" cy="375799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Прямоугольник 5"/>
          <p:cNvSpPr/>
          <p:nvPr/>
        </p:nvSpPr>
        <p:spPr>
          <a:xfrm>
            <a:off x="1043608" y="5517232"/>
            <a:ext cx="6912768" cy="830997"/>
          </a:xfrm>
          <a:prstGeom prst="rect">
            <a:avLst/>
          </a:prstGeom>
        </p:spPr>
        <p:txBody>
          <a:bodyPr wrap="square">
            <a:spAutoFit/>
          </a:bodyPr>
          <a:lstStyle/>
          <a:p>
            <a:pPr>
              <a:defRPr/>
            </a:pPr>
            <a:r>
              <a:rPr lang="ru-RU" sz="2400" dirty="0">
                <a:latin typeface="Times New Roman" pitchFamily="18" charset="0"/>
                <a:cs typeface="Times New Roman" pitchFamily="18" charset="0"/>
              </a:rPr>
              <a:t>Воздушный фильтр: 1 – крышка; 2 – фильтрующий элемент; 3 – корпус; 4 – воздухозаборник</a:t>
            </a:r>
          </a:p>
        </p:txBody>
      </p:sp>
    </p:spTree>
    <p:extLst>
      <p:ext uri="{BB962C8B-B14F-4D97-AF65-F5344CB8AC3E}">
        <p14:creationId xmlns:p14="http://schemas.microsoft.com/office/powerpoint/2010/main" val="3913331156"/>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Прямоугольник 6"/>
          <p:cNvSpPr/>
          <p:nvPr/>
        </p:nvSpPr>
        <p:spPr>
          <a:xfrm>
            <a:off x="0" y="0"/>
            <a:ext cx="9144000" cy="1938992"/>
          </a:xfrm>
          <a:prstGeom prst="rect">
            <a:avLst/>
          </a:prstGeom>
        </p:spPr>
        <p:txBody>
          <a:bodyPr wrap="square">
            <a:spAutoFit/>
          </a:bodyPr>
          <a:lstStyle/>
          <a:p>
            <a:pPr algn="ctr"/>
            <a:r>
              <a:rPr lang="ru-RU" sz="2400" b="1" dirty="0" smtClean="0">
                <a:latin typeface="Times New Roman" panose="02020603050405020304" pitchFamily="18" charset="0"/>
                <a:cs typeface="Times New Roman" panose="02020603050405020304" pitchFamily="18" charset="0"/>
              </a:rPr>
              <a:t>2. Простейший карбюратор</a:t>
            </a:r>
            <a:endParaRPr lang="ru-RU" sz="2400" b="1" dirty="0">
              <a:latin typeface="Times New Roman" panose="02020603050405020304" pitchFamily="18" charset="0"/>
              <a:cs typeface="Times New Roman" panose="02020603050405020304" pitchFamily="18" charset="0"/>
            </a:endParaRPr>
          </a:p>
          <a:p>
            <a:pPr indent="457200" algn="just"/>
            <a:r>
              <a:rPr lang="ru-RU" sz="2400" dirty="0">
                <a:latin typeface="Times New Roman" panose="02020603050405020304" pitchFamily="18" charset="0"/>
                <a:cs typeface="Times New Roman" panose="02020603050405020304" pitchFamily="18" charset="0"/>
              </a:rPr>
              <a:t>Карбюратор служит для приготовления горючей смеси (бензина с воздухом), количество и по состав которой соответствуют всем режимам работы двигателя. Карбюратор устанавливается на впускном трубопроводе двигателя.</a:t>
            </a:r>
          </a:p>
        </p:txBody>
      </p:sp>
      <p:pic>
        <p:nvPicPr>
          <p:cNvPr id="12" name="Рисунок 11"/>
          <p:cNvPicPr>
            <a:picLocks noChangeAspect="1"/>
          </p:cNvPicPr>
          <p:nvPr/>
        </p:nvPicPr>
        <p:blipFill>
          <a:blip r:embed="rId2"/>
          <a:stretch>
            <a:fillRect/>
          </a:stretch>
        </p:blipFill>
        <p:spPr>
          <a:xfrm>
            <a:off x="193900" y="2060848"/>
            <a:ext cx="8964884" cy="4446582"/>
          </a:xfrm>
          <a:prstGeom prst="rect">
            <a:avLst/>
          </a:prstGeom>
        </p:spPr>
      </p:pic>
    </p:spTree>
    <p:extLst>
      <p:ext uri="{BB962C8B-B14F-4D97-AF65-F5344CB8AC3E}">
        <p14:creationId xmlns:p14="http://schemas.microsoft.com/office/powerpoint/2010/main" val="4234563274"/>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Прямоугольник 7"/>
          <p:cNvSpPr/>
          <p:nvPr/>
        </p:nvSpPr>
        <p:spPr>
          <a:xfrm>
            <a:off x="0" y="1"/>
            <a:ext cx="9144000" cy="5632311"/>
          </a:xfrm>
          <a:prstGeom prst="rect">
            <a:avLst/>
          </a:prstGeom>
        </p:spPr>
        <p:txBody>
          <a:bodyPr wrap="square">
            <a:spAutoFit/>
          </a:bodyPr>
          <a:lstStyle/>
          <a:p>
            <a:pPr indent="457200" algn="just"/>
            <a:endParaRPr lang="ru-RU" sz="2400" dirty="0" smtClean="0">
              <a:latin typeface="Times New Roman" panose="02020603050405020304" pitchFamily="18" charset="0"/>
              <a:cs typeface="Times New Roman" panose="02020603050405020304" pitchFamily="18" charset="0"/>
            </a:endParaRPr>
          </a:p>
          <a:p>
            <a:pPr indent="457200" algn="just"/>
            <a:r>
              <a:rPr lang="ru-RU" sz="2400" dirty="0" smtClean="0">
                <a:latin typeface="Times New Roman" panose="02020603050405020304" pitchFamily="18" charset="0"/>
                <a:cs typeface="Times New Roman" panose="02020603050405020304" pitchFamily="18" charset="0"/>
              </a:rPr>
              <a:t>Поплавковая </a:t>
            </a:r>
            <a:r>
              <a:rPr lang="ru-RU" sz="2400" dirty="0">
                <a:latin typeface="Times New Roman" panose="02020603050405020304" pitchFamily="18" charset="0"/>
                <a:cs typeface="Times New Roman" panose="02020603050405020304" pitchFamily="18" charset="0"/>
              </a:rPr>
              <a:t>камера содержит бензин, необходимый для приготовления горючей смеси. Поплавок с игольчатым клапаном поддерживают бензин в поплавковой камере и распылителе на постоянном уровне: на 1 - 1,5мм ниже конца распылителя. Такой уровень обеспечивает хорошее высасывание бензина и устраняет вытекание топлива из распылителя при неработающем двигателе.</a:t>
            </a:r>
          </a:p>
          <a:p>
            <a:r>
              <a:rPr lang="ru-RU" sz="2400" dirty="0">
                <a:latin typeface="Times New Roman" panose="02020603050405020304" pitchFamily="18" charset="0"/>
                <a:cs typeface="Times New Roman" panose="02020603050405020304" pitchFamily="18" charset="0"/>
              </a:rPr>
              <a:t>Если уровень бензина понижается, то поплавок с клапаном опускаются и бензин поступает в поплавковую камеру. Если уровень бензина достиг нормального, поплавок всплывает и клапан закрывает доступ бензина в поплавковую камеру</a:t>
            </a:r>
            <a:r>
              <a:rPr lang="ru-RU" sz="2400" dirty="0" smtClean="0">
                <a:latin typeface="Times New Roman" panose="02020603050405020304" pitchFamily="18" charset="0"/>
                <a:cs typeface="Times New Roman" panose="02020603050405020304" pitchFamily="18" charset="0"/>
              </a:rPr>
              <a:t>.</a:t>
            </a:r>
          </a:p>
          <a:p>
            <a:pPr indent="457200" algn="just"/>
            <a:r>
              <a:rPr lang="ru-RU" sz="2400" dirty="0">
                <a:latin typeface="Times New Roman" panose="02020603050405020304" pitchFamily="18" charset="0"/>
                <a:cs typeface="Times New Roman" panose="02020603050405020304" pitchFamily="18" charset="0"/>
              </a:rPr>
              <a:t>Распылитель подает бензин в центр смесительной камеры карбюратора. Распылитель представляет собой трубку, которая входит в смесительную камеру и через жиклер сообщается с поплавковой камерой.</a:t>
            </a:r>
          </a:p>
        </p:txBody>
      </p:sp>
    </p:spTree>
    <p:extLst>
      <p:ext uri="{BB962C8B-B14F-4D97-AF65-F5344CB8AC3E}">
        <p14:creationId xmlns:p14="http://schemas.microsoft.com/office/powerpoint/2010/main" val="143241655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sz="3600" dirty="0" smtClean="0">
                <a:latin typeface="Times New Roman" pitchFamily="18" charset="0"/>
                <a:cs typeface="Times New Roman" pitchFamily="18" charset="0"/>
              </a:rPr>
              <a:t>План:</a:t>
            </a:r>
            <a:endParaRPr lang="ru-RU" sz="3600" dirty="0">
              <a:latin typeface="Times New Roman" pitchFamily="18" charset="0"/>
              <a:cs typeface="Times New Roman" pitchFamily="18" charset="0"/>
            </a:endParaRPr>
          </a:p>
        </p:txBody>
      </p:sp>
      <p:sp>
        <p:nvSpPr>
          <p:cNvPr id="3" name="Объект 2"/>
          <p:cNvSpPr>
            <a:spLocks noGrp="1"/>
          </p:cNvSpPr>
          <p:nvPr>
            <p:ph idx="1"/>
          </p:nvPr>
        </p:nvSpPr>
        <p:spPr>
          <a:xfrm>
            <a:off x="457200" y="1124744"/>
            <a:ext cx="8229600" cy="5328592"/>
          </a:xfrm>
        </p:spPr>
        <p:txBody>
          <a:bodyPr>
            <a:normAutofit/>
          </a:bodyPr>
          <a:lstStyle/>
          <a:p>
            <a:pPr marL="0" indent="0" algn="just">
              <a:buNone/>
            </a:pPr>
            <a:r>
              <a:rPr lang="ru-RU" sz="2800" dirty="0" smtClean="0">
                <a:latin typeface="Times New Roman" pitchFamily="18" charset="0"/>
                <a:cs typeface="Times New Roman" pitchFamily="18" charset="0"/>
              </a:rPr>
              <a:t>1. Конструкция и работа системы питания карбюраторного двигателя.</a:t>
            </a:r>
          </a:p>
          <a:p>
            <a:pPr marL="0" indent="0" algn="just">
              <a:buNone/>
            </a:pPr>
            <a:r>
              <a:rPr lang="ru-RU" sz="2800" dirty="0" smtClean="0">
                <a:latin typeface="Times New Roman" pitchFamily="18" charset="0"/>
                <a:cs typeface="Times New Roman" pitchFamily="18" charset="0"/>
              </a:rPr>
              <a:t>2. Простейший карбюратор.</a:t>
            </a:r>
          </a:p>
          <a:p>
            <a:pPr marL="0" indent="0" algn="just">
              <a:buNone/>
            </a:pPr>
            <a:r>
              <a:rPr lang="ru-RU" sz="2800" dirty="0" smtClean="0">
                <a:latin typeface="Times New Roman" pitchFamily="18" charset="0"/>
                <a:cs typeface="Times New Roman" pitchFamily="18" charset="0"/>
              </a:rPr>
              <a:t>3. Конструкция и работа дополнительных устройств двухкамерного сбалансированного карбюратора с падающим потоком смеси.</a:t>
            </a:r>
          </a:p>
          <a:p>
            <a:pPr marL="0" indent="0" algn="just">
              <a:buNone/>
            </a:pPr>
            <a:r>
              <a:rPr lang="ru-RU" sz="2800" dirty="0" smtClean="0">
                <a:latin typeface="Times New Roman" pitchFamily="18" charset="0"/>
                <a:cs typeface="Times New Roman" pitchFamily="18" charset="0"/>
              </a:rPr>
              <a:t>4. Впускной и выпускной трубопроводы</a:t>
            </a:r>
            <a:endParaRPr lang="ru-RU" sz="2800" dirty="0">
              <a:latin typeface="Times New Roman" pitchFamily="18" charset="0"/>
              <a:cs typeface="Times New Roman" pitchFamily="18" charset="0"/>
            </a:endParaRPr>
          </a:p>
        </p:txBody>
      </p:sp>
    </p:spTree>
    <p:extLst>
      <p:ext uri="{BB962C8B-B14F-4D97-AF65-F5344CB8AC3E}">
        <p14:creationId xmlns:p14="http://schemas.microsoft.com/office/powerpoint/2010/main" val="3596611123"/>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323528" y="0"/>
            <a:ext cx="8640960" cy="6126163"/>
          </a:xfrm>
        </p:spPr>
        <p:txBody>
          <a:bodyPr>
            <a:normAutofit fontScale="92500" lnSpcReduction="10000"/>
          </a:bodyPr>
          <a:lstStyle/>
          <a:p>
            <a:pPr marL="0" indent="457200" algn="just">
              <a:buNone/>
            </a:pPr>
            <a:endParaRPr lang="ru-RU" sz="2800" dirty="0" smtClean="0">
              <a:latin typeface="Times New Roman" panose="02020603050405020304" pitchFamily="18" charset="0"/>
              <a:cs typeface="Times New Roman" panose="02020603050405020304" pitchFamily="18" charset="0"/>
            </a:endParaRPr>
          </a:p>
          <a:p>
            <a:pPr marL="0" indent="457200" algn="just">
              <a:buNone/>
            </a:pPr>
            <a:r>
              <a:rPr lang="ru-RU" sz="2800" dirty="0" smtClean="0">
                <a:latin typeface="Times New Roman" panose="02020603050405020304" pitchFamily="18" charset="0"/>
                <a:cs typeface="Times New Roman" panose="02020603050405020304" pitchFamily="18" charset="0"/>
              </a:rPr>
              <a:t>Жиклер </a:t>
            </a:r>
            <a:r>
              <a:rPr lang="ru-RU" sz="2800" dirty="0">
                <a:latin typeface="Times New Roman" panose="02020603050405020304" pitchFamily="18" charset="0"/>
                <a:cs typeface="Times New Roman" panose="02020603050405020304" pitchFamily="18" charset="0"/>
              </a:rPr>
              <a:t>пропускает определенное количество бензина, который поступает в распылитель. Жиклер представляет собой пробку с калиброванным отверстием.</a:t>
            </a:r>
          </a:p>
          <a:p>
            <a:pPr marL="0" indent="457200" algn="just">
              <a:buNone/>
            </a:pPr>
            <a:r>
              <a:rPr lang="ru-RU" sz="2800" dirty="0">
                <a:latin typeface="Times New Roman" panose="02020603050405020304" pitchFamily="18" charset="0"/>
                <a:cs typeface="Times New Roman" panose="02020603050405020304" pitchFamily="18" charset="0"/>
              </a:rPr>
              <a:t>Смесительная камера служит для смешивания бензина с воздухом. Смесительная камера представляет собой патрубок, один конец которого связан с впускным трубопроводом двигателя, а другой — с воздушным фильтром.</a:t>
            </a:r>
          </a:p>
          <a:p>
            <a:pPr marL="0" indent="457200" algn="just">
              <a:buNone/>
            </a:pPr>
            <a:r>
              <a:rPr lang="ru-RU" sz="2800" dirty="0">
                <a:latin typeface="Times New Roman" panose="02020603050405020304" pitchFamily="18" charset="0"/>
                <a:cs typeface="Times New Roman" panose="02020603050405020304" pitchFamily="18" charset="0"/>
              </a:rPr>
              <a:t>Диффузор служит для увеличения скорости потока воздуха в центре смесительной камеры. Он создает вакуум у конца распылителя. Диффузор представляет собой патрубок, суженный внутри.</a:t>
            </a:r>
          </a:p>
          <a:p>
            <a:pPr marL="0" indent="457200" algn="just">
              <a:buNone/>
            </a:pPr>
            <a:r>
              <a:rPr lang="ru-RU" sz="2800" dirty="0">
                <a:latin typeface="Times New Roman" panose="02020603050405020304" pitchFamily="18" charset="0"/>
                <a:cs typeface="Times New Roman" panose="02020603050405020304" pitchFamily="18" charset="0"/>
              </a:rPr>
              <a:t>Дроссельная заслонка регулирует количество горючей смеси, поступающей из карбюратора в цилиндры двигателя.</a:t>
            </a:r>
          </a:p>
          <a:p>
            <a:pPr marL="0" indent="0">
              <a:buNone/>
            </a:pPr>
            <a:endParaRPr lang="ru-RU" sz="28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465886267"/>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179512" y="116632"/>
            <a:ext cx="8856984" cy="6408712"/>
          </a:xfrm>
        </p:spPr>
        <p:txBody>
          <a:bodyPr>
            <a:noAutofit/>
          </a:bodyPr>
          <a:lstStyle/>
          <a:p>
            <a:pPr marL="0" indent="457200" algn="just">
              <a:buNone/>
            </a:pPr>
            <a:r>
              <a:rPr lang="ru-RU" sz="2400" dirty="0">
                <a:latin typeface="Times New Roman" panose="02020603050405020304" pitchFamily="18" charset="0"/>
                <a:cs typeface="Times New Roman" panose="02020603050405020304" pitchFamily="18" charset="0"/>
              </a:rPr>
              <a:t>Карбюратор работает следующим образом.</a:t>
            </a:r>
          </a:p>
          <a:p>
            <a:pPr marL="0" indent="457200" algn="just">
              <a:buNone/>
            </a:pPr>
            <a:r>
              <a:rPr lang="ru-RU" sz="2400" dirty="0">
                <a:latin typeface="Times New Roman" panose="02020603050405020304" pitchFamily="18" charset="0"/>
                <a:cs typeface="Times New Roman" panose="02020603050405020304" pitchFamily="18" charset="0"/>
              </a:rPr>
              <a:t>При тактах впуска в смесительную камеру </a:t>
            </a:r>
            <a:r>
              <a:rPr lang="ru-RU" sz="2400" dirty="0" smtClean="0">
                <a:latin typeface="Times New Roman" panose="02020603050405020304" pitchFamily="18" charset="0"/>
                <a:cs typeface="Times New Roman" panose="02020603050405020304" pitchFamily="18" charset="0"/>
              </a:rPr>
              <a:t>(8) </a:t>
            </a:r>
            <a:r>
              <a:rPr lang="ru-RU" sz="2400" dirty="0">
                <a:latin typeface="Times New Roman" panose="02020603050405020304" pitchFamily="18" charset="0"/>
                <a:cs typeface="Times New Roman" panose="02020603050405020304" pitchFamily="18" charset="0"/>
              </a:rPr>
              <a:t>поступает воздух. В диффузоре </a:t>
            </a:r>
            <a:r>
              <a:rPr lang="ru-RU" sz="2400" dirty="0" smtClean="0">
                <a:latin typeface="Times New Roman" panose="02020603050405020304" pitchFamily="18" charset="0"/>
                <a:cs typeface="Times New Roman" panose="02020603050405020304" pitchFamily="18" charset="0"/>
              </a:rPr>
              <a:t>(7) </a:t>
            </a:r>
            <a:r>
              <a:rPr lang="ru-RU" sz="2400" dirty="0">
                <a:latin typeface="Times New Roman" panose="02020603050405020304" pitchFamily="18" charset="0"/>
                <a:cs typeface="Times New Roman" panose="02020603050405020304" pitchFamily="18" charset="0"/>
              </a:rPr>
              <a:t>скорость воздуха возрастает, и у конца распылителя </a:t>
            </a:r>
            <a:r>
              <a:rPr lang="ru-RU" sz="2400" dirty="0" smtClean="0">
                <a:latin typeface="Times New Roman" panose="02020603050405020304" pitchFamily="18" charset="0"/>
                <a:cs typeface="Times New Roman" panose="02020603050405020304" pitchFamily="18" charset="0"/>
              </a:rPr>
              <a:t>(5) </a:t>
            </a:r>
            <a:r>
              <a:rPr lang="ru-RU" sz="2400" dirty="0">
                <a:latin typeface="Times New Roman" panose="02020603050405020304" pitchFamily="18" charset="0"/>
                <a:cs typeface="Times New Roman" panose="02020603050405020304" pitchFamily="18" charset="0"/>
              </a:rPr>
              <a:t>образуется вакуум. Вследствие этого бензин высасывается из распылителя и перемешивается с воздухом. Образовавшаяся горючая смесь поступает в цилиндры </a:t>
            </a:r>
            <a:r>
              <a:rPr lang="ru-RU" sz="2400" dirty="0" smtClean="0">
                <a:latin typeface="Times New Roman" panose="02020603050405020304" pitchFamily="18" charset="0"/>
                <a:cs typeface="Times New Roman" panose="02020603050405020304" pitchFamily="18" charset="0"/>
              </a:rPr>
              <a:t> </a:t>
            </a:r>
            <a:r>
              <a:rPr lang="ru-RU" sz="2400" dirty="0">
                <a:latin typeface="Times New Roman" panose="02020603050405020304" pitchFamily="18" charset="0"/>
                <a:cs typeface="Times New Roman" panose="02020603050405020304" pitchFamily="18" charset="0"/>
              </a:rPr>
              <a:t>двигателя через впускной трубопровод </a:t>
            </a:r>
            <a:r>
              <a:rPr lang="ru-RU" sz="2400" dirty="0" smtClean="0">
                <a:latin typeface="Times New Roman" panose="02020603050405020304" pitchFamily="18" charset="0"/>
                <a:cs typeface="Times New Roman" panose="02020603050405020304" pitchFamily="18" charset="0"/>
              </a:rPr>
              <a:t>.</a:t>
            </a:r>
            <a:endParaRPr lang="ru-RU" sz="2400" dirty="0">
              <a:latin typeface="Times New Roman" panose="02020603050405020304" pitchFamily="18" charset="0"/>
              <a:cs typeface="Times New Roman" panose="02020603050405020304" pitchFamily="18" charset="0"/>
            </a:endParaRPr>
          </a:p>
          <a:p>
            <a:pPr marL="0" indent="457200" algn="just">
              <a:buNone/>
            </a:pPr>
            <a:r>
              <a:rPr lang="ru-RU" sz="2400" dirty="0">
                <a:latin typeface="Times New Roman" panose="02020603050405020304" pitchFamily="18" charset="0"/>
                <a:cs typeface="Times New Roman" panose="02020603050405020304" pitchFamily="18" charset="0"/>
              </a:rPr>
              <a:t>При работе двигателя водитель автомобиля управляет дроссельной заслонкой </a:t>
            </a:r>
            <a:r>
              <a:rPr lang="ru-RU" sz="2400" dirty="0" smtClean="0">
                <a:latin typeface="Times New Roman" panose="02020603050405020304" pitchFamily="18" charset="0"/>
                <a:cs typeface="Times New Roman" panose="02020603050405020304" pitchFamily="18" charset="0"/>
              </a:rPr>
              <a:t>(9). </a:t>
            </a:r>
            <a:r>
              <a:rPr lang="ru-RU" sz="2400" dirty="0">
                <a:latin typeface="Times New Roman" panose="02020603050405020304" pitchFamily="18" charset="0"/>
                <a:cs typeface="Times New Roman" panose="02020603050405020304" pitchFamily="18" charset="0"/>
              </a:rPr>
              <a:t>Управление производится из кабины с помощью педали. Дроссельная заслонка устанавливается в различные положения в зависимости от требуемой нагрузки на двигатель. В соответствии с положением дроссельной заслонки в цилиндры двигателя поступает различное количество горючей смеси. В результате двигатель развивает разную мощность, а автомобиль может двигаться с различными скоростями.</a:t>
            </a:r>
          </a:p>
          <a:p>
            <a:pPr marL="0" indent="0">
              <a:buNone/>
            </a:pPr>
            <a:endParaRPr lang="ru-RU" sz="2400" dirty="0"/>
          </a:p>
        </p:txBody>
      </p:sp>
    </p:spTree>
    <p:extLst>
      <p:ext uri="{BB962C8B-B14F-4D97-AF65-F5344CB8AC3E}">
        <p14:creationId xmlns:p14="http://schemas.microsoft.com/office/powerpoint/2010/main" val="1128593177"/>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Прямоугольник 5"/>
          <p:cNvSpPr/>
          <p:nvPr/>
        </p:nvSpPr>
        <p:spPr>
          <a:xfrm>
            <a:off x="215008" y="188640"/>
            <a:ext cx="8928992" cy="4893647"/>
          </a:xfrm>
          <a:prstGeom prst="rect">
            <a:avLst/>
          </a:prstGeom>
        </p:spPr>
        <p:txBody>
          <a:bodyPr wrap="square">
            <a:spAutoFit/>
          </a:bodyPr>
          <a:lstStyle/>
          <a:p>
            <a:pPr indent="457200" algn="just"/>
            <a:r>
              <a:rPr lang="ru-RU" sz="2400" dirty="0">
                <a:latin typeface="Times New Roman" panose="02020603050405020304" pitchFamily="18" charset="0"/>
                <a:cs typeface="Times New Roman" panose="02020603050405020304" pitchFamily="18" charset="0"/>
              </a:rPr>
              <a:t>Различают пять режимов работы двигателя автомобиля: пуск, холостой ход, средние (частичные) нагрузки, резкий переход со средней нагрузки на полную и полная нагрузка.</a:t>
            </a:r>
          </a:p>
          <a:p>
            <a:pPr indent="457200" algn="just"/>
            <a:r>
              <a:rPr lang="ru-RU" sz="2400" dirty="0">
                <a:latin typeface="Times New Roman" panose="02020603050405020304" pitchFamily="18" charset="0"/>
                <a:cs typeface="Times New Roman" panose="02020603050405020304" pitchFamily="18" charset="0"/>
              </a:rPr>
              <a:t>В каждом из этих режимов в цилиндры двигателя должна поступать горючая смесь в разном количестве и различного качества. Только в этом случае двигатель будет работать устойчиво и иметь наилучшие показатели по мощности и экономичности.</a:t>
            </a:r>
          </a:p>
          <a:p>
            <a:pPr indent="457200" algn="just"/>
            <a:r>
              <a:rPr lang="ru-RU" sz="2400" dirty="0">
                <a:latin typeface="Times New Roman" panose="02020603050405020304" pitchFamily="18" charset="0"/>
                <a:cs typeface="Times New Roman" panose="02020603050405020304" pitchFamily="18" charset="0"/>
              </a:rPr>
              <a:t>Простейший карбюратор не может обеспечить двигатель горючей смесью необходимого качества и в требуемом количестве на всех указанных режимах работы двигателя. Поэтому простейший карбюратор </a:t>
            </a:r>
            <a:r>
              <a:rPr lang="ru-RU" sz="2400" dirty="0" smtClean="0">
                <a:latin typeface="Times New Roman" panose="02020603050405020304" pitchFamily="18" charset="0"/>
                <a:cs typeface="Times New Roman" panose="02020603050405020304" pitchFamily="18" charset="0"/>
              </a:rPr>
              <a:t>оборудуется дополнительными </a:t>
            </a:r>
            <a:r>
              <a:rPr lang="ru-RU" sz="2400" dirty="0">
                <a:latin typeface="Times New Roman" panose="02020603050405020304" pitchFamily="18" charset="0"/>
                <a:cs typeface="Times New Roman" panose="02020603050405020304" pitchFamily="18" charset="0"/>
              </a:rPr>
              <a:t>устройствами, которые обеспечивают нормальную работу двигателя на всех режимах.</a:t>
            </a:r>
          </a:p>
        </p:txBody>
      </p:sp>
    </p:spTree>
    <p:extLst>
      <p:ext uri="{BB962C8B-B14F-4D97-AF65-F5344CB8AC3E}">
        <p14:creationId xmlns:p14="http://schemas.microsoft.com/office/powerpoint/2010/main" val="904282683"/>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9216" y="404664"/>
            <a:ext cx="9036496" cy="6370975"/>
          </a:xfrm>
          <a:prstGeom prst="rect">
            <a:avLst/>
          </a:prstGeom>
        </p:spPr>
        <p:txBody>
          <a:bodyPr wrap="square">
            <a:spAutoFit/>
          </a:bodyPr>
          <a:lstStyle/>
          <a:p>
            <a:pPr indent="457200" algn="ctr"/>
            <a:r>
              <a:rPr lang="ru-RU" sz="2400" b="1" dirty="0" smtClean="0">
                <a:latin typeface="Times New Roman" panose="02020603050405020304" pitchFamily="18" charset="0"/>
                <a:cs typeface="Times New Roman" panose="02020603050405020304" pitchFamily="18" charset="0"/>
              </a:rPr>
              <a:t>3</a:t>
            </a:r>
            <a:r>
              <a:rPr lang="ru-RU" sz="2400" dirty="0" smtClean="0">
                <a:latin typeface="Times New Roman" panose="02020603050405020304" pitchFamily="18" charset="0"/>
                <a:cs typeface="Times New Roman" panose="02020603050405020304" pitchFamily="18" charset="0"/>
              </a:rPr>
              <a:t>. </a:t>
            </a:r>
            <a:r>
              <a:rPr lang="ru-RU" sz="2400" b="1" dirty="0" smtClean="0">
                <a:latin typeface="Times New Roman" panose="02020603050405020304" pitchFamily="18" charset="0"/>
                <a:cs typeface="Times New Roman" panose="02020603050405020304" pitchFamily="18" charset="0"/>
              </a:rPr>
              <a:t>Конструкция </a:t>
            </a:r>
            <a:r>
              <a:rPr lang="ru-RU" sz="2400" b="1" dirty="0">
                <a:latin typeface="Times New Roman" panose="02020603050405020304" pitchFamily="18" charset="0"/>
                <a:cs typeface="Times New Roman" panose="02020603050405020304" pitchFamily="18" charset="0"/>
              </a:rPr>
              <a:t>и работа дополнительных устройств двухкамерного сбалансированного карбюратора с падающим потоком смеси</a:t>
            </a:r>
          </a:p>
          <a:p>
            <a:pPr indent="457200" algn="just"/>
            <a:r>
              <a:rPr lang="ru-RU" sz="2400" spc="-150" dirty="0">
                <a:latin typeface="Times New Roman" panose="02020603050405020304" pitchFamily="18" charset="0"/>
                <a:cs typeface="Times New Roman" panose="02020603050405020304" pitchFamily="18" charset="0"/>
              </a:rPr>
              <a:t>К дополнительным устройствам карбюратора относятся пусковое устройство (воздушная заслонка), система холостого хода, главное дозирующее устройство, ускорительный насос и экономайзер.</a:t>
            </a:r>
          </a:p>
          <a:p>
            <a:pPr indent="457200" algn="just"/>
            <a:r>
              <a:rPr lang="ru-RU" sz="2400" b="1" spc="-150" dirty="0">
                <a:latin typeface="Times New Roman" panose="02020603050405020304" pitchFamily="18" charset="0"/>
                <a:cs typeface="Times New Roman" panose="02020603050405020304" pitchFamily="18" charset="0"/>
              </a:rPr>
              <a:t>Пусковое устройство </a:t>
            </a:r>
            <a:r>
              <a:rPr lang="ru-RU" sz="2400" spc="-150" dirty="0">
                <a:latin typeface="Times New Roman" panose="02020603050405020304" pitchFamily="18" charset="0"/>
                <a:cs typeface="Times New Roman" panose="02020603050405020304" pitchFamily="18" charset="0"/>
              </a:rPr>
              <a:t>обеспечивает поступление топлива из распылителя в количестве, необходимом для пуска двигателя.</a:t>
            </a:r>
          </a:p>
          <a:p>
            <a:pPr indent="457200" algn="just"/>
            <a:r>
              <a:rPr lang="ru-RU" sz="2400" b="1" spc="-150" dirty="0">
                <a:latin typeface="Times New Roman" panose="02020603050405020304" pitchFamily="18" charset="0"/>
                <a:cs typeface="Times New Roman" panose="02020603050405020304" pitchFamily="18" charset="0"/>
              </a:rPr>
              <a:t>Система холостого хода </a:t>
            </a:r>
            <a:r>
              <a:rPr lang="ru-RU" sz="2400" spc="-150" dirty="0">
                <a:latin typeface="Times New Roman" panose="02020603050405020304" pitchFamily="18" charset="0"/>
                <a:cs typeface="Times New Roman" panose="02020603050405020304" pitchFamily="18" charset="0"/>
              </a:rPr>
              <a:t>обеспечивает работу двигателя без нагрузки при малой частоте вращения коленчатого вала двигателя.</a:t>
            </a:r>
          </a:p>
          <a:p>
            <a:pPr indent="457200" algn="just"/>
            <a:r>
              <a:rPr lang="ru-RU" sz="2400" b="1" spc="-150" dirty="0">
                <a:latin typeface="Times New Roman" panose="02020603050405020304" pitchFamily="18" charset="0"/>
                <a:cs typeface="Times New Roman" panose="02020603050405020304" pitchFamily="18" charset="0"/>
              </a:rPr>
              <a:t>Главное дозирующее устройство </a:t>
            </a:r>
            <a:r>
              <a:rPr lang="ru-RU" sz="2400" spc="-150" dirty="0">
                <a:latin typeface="Times New Roman" panose="02020603050405020304" pitchFamily="18" charset="0"/>
                <a:cs typeface="Times New Roman" panose="02020603050405020304" pitchFamily="18" charset="0"/>
              </a:rPr>
              <a:t>обеспечивает работу двигателя при частичных (средних) нагрузках двигателя.</a:t>
            </a:r>
          </a:p>
          <a:p>
            <a:pPr indent="457200" algn="just"/>
            <a:r>
              <a:rPr lang="ru-RU" sz="2400" b="1" spc="-150" dirty="0">
                <a:latin typeface="Times New Roman" panose="02020603050405020304" pitchFamily="18" charset="0"/>
                <a:cs typeface="Times New Roman" panose="02020603050405020304" pitchFamily="18" charset="0"/>
              </a:rPr>
              <a:t>Ускорительный насос </a:t>
            </a:r>
            <a:r>
              <a:rPr lang="ru-RU" sz="2400" spc="-150" dirty="0">
                <a:latin typeface="Times New Roman" panose="02020603050405020304" pitchFamily="18" charset="0"/>
                <a:cs typeface="Times New Roman" panose="02020603050405020304" pitchFamily="18" charset="0"/>
              </a:rPr>
              <a:t>служит для автоматического обогащения горючей смеси при резком переходе с частичной нагрузки на полную с целью быстрого повышения мощности двигателя.</a:t>
            </a:r>
          </a:p>
          <a:p>
            <a:pPr indent="457200" algn="just"/>
            <a:r>
              <a:rPr lang="ru-RU" sz="2400" b="1" spc="-150" dirty="0">
                <a:latin typeface="Times New Roman" panose="02020603050405020304" pitchFamily="18" charset="0"/>
                <a:cs typeface="Times New Roman" panose="02020603050405020304" pitchFamily="18" charset="0"/>
              </a:rPr>
              <a:t>Экономайзер</a:t>
            </a:r>
            <a:r>
              <a:rPr lang="ru-RU" sz="2400" spc="-150" dirty="0">
                <a:latin typeface="Times New Roman" panose="02020603050405020304" pitchFamily="18" charset="0"/>
                <a:cs typeface="Times New Roman" panose="02020603050405020304" pitchFamily="18" charset="0"/>
              </a:rPr>
              <a:t> служит для автоматического обогащения горючей смеси при полной нагрузке двигателя.</a:t>
            </a:r>
          </a:p>
        </p:txBody>
      </p:sp>
    </p:spTree>
    <p:extLst>
      <p:ext uri="{BB962C8B-B14F-4D97-AF65-F5344CB8AC3E}">
        <p14:creationId xmlns:p14="http://schemas.microsoft.com/office/powerpoint/2010/main" val="2935917455"/>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0" y="332656"/>
            <a:ext cx="9144000" cy="6001643"/>
          </a:xfrm>
          <a:prstGeom prst="rect">
            <a:avLst/>
          </a:prstGeom>
        </p:spPr>
        <p:txBody>
          <a:bodyPr wrap="square">
            <a:spAutoFit/>
          </a:bodyPr>
          <a:lstStyle/>
          <a:p>
            <a:pPr indent="457200" algn="just"/>
            <a:r>
              <a:rPr lang="ru-RU" sz="2400" spc="-150" dirty="0">
                <a:latin typeface="Times New Roman" panose="02020603050405020304" pitchFamily="18" charset="0"/>
                <a:cs typeface="Times New Roman" panose="02020603050405020304" pitchFamily="18" charset="0"/>
              </a:rPr>
              <a:t>На двигателях автомобилей применяют двухкамерные сбалансированные карбюраторы с падающим потоком смеси. Карбюраторы имеют две смесительные камеры, которые включаются в работу последовательно — сначала основная камера (первичная), а при увеличении нагрузки двигателя — дополнительная камера (вторичная). Это позволяет повысить мощность двигателей в результате лучшей дозировки и распределения горючей смеси по цилиндрам двигателей. Поток горючей смеси в камерах карбюраторов движется сверху вниз, что улучшает наполнение цилиндров смесью. Поплавковая камера карбюраторов балансированная (уравновешенная), так как она связана с атмосферой через воздушный фильтр. Это обеспечивает приготовление карбюраторами горючей смеси, не зависящей по своему составу от степени засорения воздушного фильтра. Поплавковая камера находится в передней части карбюраторов (по ходу автомобиля), что исключает </a:t>
            </a:r>
            <a:r>
              <a:rPr lang="ru-RU" sz="2400" spc="-150" dirty="0" err="1">
                <a:latin typeface="Times New Roman" panose="02020603050405020304" pitchFamily="18" charset="0"/>
                <a:cs typeface="Times New Roman" panose="02020603050405020304" pitchFamily="18" charset="0"/>
              </a:rPr>
              <a:t>переобогащение</a:t>
            </a:r>
            <a:r>
              <a:rPr lang="ru-RU" sz="2400" spc="-150" dirty="0">
                <a:latin typeface="Times New Roman" panose="02020603050405020304" pitchFamily="18" charset="0"/>
                <a:cs typeface="Times New Roman" panose="02020603050405020304" pitchFamily="18" charset="0"/>
              </a:rPr>
              <a:t> горючей смеси при торможении и повышает уровень топлива в распылителях при движении на подъемах, когда необходимо обогащение горючей смеси и увеличение мощности двигателей.</a:t>
            </a:r>
          </a:p>
        </p:txBody>
      </p:sp>
    </p:spTree>
    <p:extLst>
      <p:ext uri="{BB962C8B-B14F-4D97-AF65-F5344CB8AC3E}">
        <p14:creationId xmlns:p14="http://schemas.microsoft.com/office/powerpoint/2010/main" val="3713903767"/>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251520" y="332656"/>
            <a:ext cx="8229600" cy="6525344"/>
          </a:xfrm>
        </p:spPr>
        <p:txBody>
          <a:bodyPr>
            <a:normAutofit fontScale="70000" lnSpcReduction="20000"/>
          </a:bodyPr>
          <a:lstStyle/>
          <a:p>
            <a:pPr marL="0" indent="457200" algn="just">
              <a:buNone/>
            </a:pPr>
            <a:r>
              <a:rPr lang="ru-RU" spc="-150" dirty="0">
                <a:latin typeface="Times New Roman" panose="02020603050405020304" pitchFamily="18" charset="0"/>
                <a:cs typeface="Times New Roman" panose="02020603050405020304" pitchFamily="18" charset="0"/>
              </a:rPr>
              <a:t>Карбюратор автомобиля обычно состоит из трех основных частей: корпуса, крышки и корпуса дроссельных заслонок. В них размещены все системы и устройства карбюратора, обеспечивающие приготовление горючей смеси при различных режимах работы двигателя и снижающие токсичность отработавших газов.</a:t>
            </a:r>
          </a:p>
          <a:p>
            <a:pPr marL="0" indent="457200" algn="just">
              <a:buNone/>
            </a:pPr>
            <a:r>
              <a:rPr lang="ru-RU" spc="-150" dirty="0">
                <a:latin typeface="Times New Roman" panose="02020603050405020304" pitchFamily="18" charset="0"/>
                <a:cs typeface="Times New Roman" panose="02020603050405020304" pitchFamily="18" charset="0"/>
              </a:rPr>
              <a:t>Рассмотрим конструкцию современного карбюратора (рис</a:t>
            </a:r>
            <a:r>
              <a:rPr lang="ru-RU" spc="-150" dirty="0" smtClean="0">
                <a:latin typeface="Times New Roman" panose="02020603050405020304" pitchFamily="18" charset="0"/>
                <a:cs typeface="Times New Roman" panose="02020603050405020304" pitchFamily="18" charset="0"/>
              </a:rPr>
              <a:t>. 5). </a:t>
            </a:r>
            <a:r>
              <a:rPr lang="ru-RU" spc="-150" dirty="0">
                <a:latin typeface="Times New Roman" panose="02020603050405020304" pitchFamily="18" charset="0"/>
                <a:cs typeface="Times New Roman" panose="02020603050405020304" pitchFamily="18" charset="0"/>
              </a:rPr>
              <a:t>В корпусе (43) и крышке (44) размещены поплавковая камера (16) с поплавком (24) и игольчатым клапаном (17), первичная I и вторичная II смесительные камеры, </a:t>
            </a:r>
            <a:r>
              <a:rPr lang="ru-RU" spc="-150" dirty="0" err="1">
                <a:latin typeface="Times New Roman" panose="02020603050405020304" pitchFamily="18" charset="0"/>
                <a:cs typeface="Times New Roman" panose="02020603050405020304" pitchFamily="18" charset="0"/>
              </a:rPr>
              <a:t>атакже</a:t>
            </a:r>
            <a:r>
              <a:rPr lang="ru-RU" spc="-150" dirty="0">
                <a:latin typeface="Times New Roman" panose="02020603050405020304" pitchFamily="18" charset="0"/>
                <a:cs typeface="Times New Roman" panose="02020603050405020304" pitchFamily="18" charset="0"/>
              </a:rPr>
              <a:t> системы и устройства, обеспечивающие приготовление горючей смеси. Карбюратор оборудован: блоком подогрева (34), через который циркулирует охлаждающая жидкость системы охлаждения двигателя; системой отсоса картерных газов, включающей патрубок (36) и калиброванное отверстие; системой обратного слива части топлива из карбюратора в топливный бак, включающей патрубок (18) и калиброванное отверстие. Он имеет блокировку вторичной камеры. Блокировка не допускает открывания дроссельной заслонки вторичной камеры на любом режиме работы двигателя, если воздушная заслонка не открыта полностью. Этим исключается работа вторичной камеры при непрогретом двигателе. Топливо поступает в карбюратор через патрубок (20) и фильтр (19), а через патрубок (37) карбюратор связан с вакуумным регулятором зажигания.</a:t>
            </a:r>
          </a:p>
          <a:p>
            <a:pPr marL="0" indent="457200" algn="just">
              <a:buNone/>
            </a:pPr>
            <a:endParaRPr lang="ru-RU" sz="2400" spc="-15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15960288"/>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180" y="0"/>
            <a:ext cx="8964488" cy="6740307"/>
          </a:xfrm>
          <a:prstGeom prst="rect">
            <a:avLst/>
          </a:prstGeom>
        </p:spPr>
        <p:txBody>
          <a:bodyPr wrap="square">
            <a:spAutoFit/>
          </a:bodyPr>
          <a:lstStyle/>
          <a:p>
            <a:pPr indent="457200" algn="just"/>
            <a:r>
              <a:rPr lang="ru-RU" dirty="0">
                <a:latin typeface="Times New Roman" panose="02020603050405020304" pitchFamily="18" charset="0"/>
                <a:cs typeface="Times New Roman" panose="02020603050405020304" pitchFamily="18" charset="0"/>
              </a:rPr>
              <a:t>Главная дозирующая система приготавливает обедненную горючую смесь (на 1 кг бензина приходится до 16,5 кг воздуха) при работе двигателя на средних (частичных) нагрузках. Приготовленная смесь в разном количестве по составу близка к экономичной во всем диапазоне средних нагрузок, величина которых составляет до 85% от полной нагрузки двигателя. Только при таком приготовлении горючей смеси карбюратором двигатель работает наиболее экономично. Главные дозирующие системы первичной и вторичной камер включают в себя главные топливные жиклеры (38) и (28), эмульсионные колодцы с эмульсионными трубками (39) и (27), главные воздушные жиклеры (6) и (14), распылители (9) и (12). При открывании дроссельной заслонки (32) первичной камеры топливо из поплавковой камеры (16) через главный топливный жиклер (38) поступает в эмульсионный колодец. В нем топливо смешивается с воздухом, выходящим из отверстий эмульсионной трубки (39), в которые воздух поступает через главный воздушный жиклер (6). Эмульсия через распылитель (9) поступает в малый и большой диффузоры первичной камеры и перемешивается с воздухом, проходящим через диффузоры, где и образуется горючая смесь. Главная дозирующая система вторичной камеры работает аналогично главной дозирующей системе первичной камеры. Дроссельная заслонка (30) вторичной камеры связана механически с дроссельной заслонкой (32) первичной камеры таким образом, что начинает открываться, когда дроссельная заслонка первичной камеры будет открыта на 2/3 своей величины. Дроссельные заслонки имеют механический (тросовый) привод от педали управления, расположенной в салоне автомобиля. Количество горючей смеси, поступающей в цилиндры двигателя, регулируется величиной открытия дроссельных заслонок. На режимах средних нагрузок работает, главным образом, первичная камера карбюратора, обеспечивающая работу двигателя в широком диапазоне частичных нагрузок.</a:t>
            </a:r>
          </a:p>
        </p:txBody>
      </p:sp>
    </p:spTree>
    <p:extLst>
      <p:ext uri="{BB962C8B-B14F-4D97-AF65-F5344CB8AC3E}">
        <p14:creationId xmlns:p14="http://schemas.microsoft.com/office/powerpoint/2010/main" val="2387264176"/>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p:cNvPicPr>
            <a:picLocks noChangeAspect="1"/>
          </p:cNvPicPr>
          <p:nvPr/>
        </p:nvPicPr>
        <p:blipFill>
          <a:blip r:embed="rId3"/>
          <a:stretch>
            <a:fillRect/>
          </a:stretch>
        </p:blipFill>
        <p:spPr>
          <a:xfrm>
            <a:off x="2051720" y="1123951"/>
            <a:ext cx="5419048" cy="3142857"/>
          </a:xfrm>
          <a:prstGeom prst="rect">
            <a:avLst/>
          </a:prstGeom>
        </p:spPr>
      </p:pic>
      <p:sp>
        <p:nvSpPr>
          <p:cNvPr id="6" name="Rectangle 1"/>
          <p:cNvSpPr>
            <a:spLocks noChangeArrowheads="1"/>
          </p:cNvSpPr>
          <p:nvPr/>
        </p:nvSpPr>
        <p:spPr bwMode="auto">
          <a:xfrm>
            <a:off x="2195736" y="1123951"/>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ru-RU" altLang="ru-RU" sz="1800" b="0" i="0" u="none" strike="noStrike" cap="none" normalizeH="0" baseline="0" smtClean="0">
                <a:ln>
                  <a:noFill/>
                </a:ln>
                <a:solidFill>
                  <a:schemeClr val="tx1"/>
                </a:solidFill>
                <a:effectLst/>
                <a:latin typeface="Arial" panose="020B0604020202020204" pitchFamily="34" charset="0"/>
              </a:rPr>
              <a:t/>
            </a:r>
            <a:br>
              <a:rPr kumimoji="0" lang="ru-RU" altLang="ru-RU" sz="1800" b="0" i="0" u="none" strike="noStrike" cap="none" normalizeH="0" baseline="0" smtClean="0">
                <a:ln>
                  <a:noFill/>
                </a:ln>
                <a:solidFill>
                  <a:schemeClr val="tx1"/>
                </a:solidFill>
                <a:effectLst/>
                <a:latin typeface="Arial" panose="020B0604020202020204" pitchFamily="34" charset="0"/>
              </a:rPr>
            </a:br>
            <a:endParaRPr kumimoji="0" lang="ru-RU" altLang="ru-RU" sz="1800" b="0" i="0" u="none" strike="noStrike" cap="none" normalizeH="0" baseline="0" smtClean="0">
              <a:ln>
                <a:noFill/>
              </a:ln>
              <a:solidFill>
                <a:schemeClr val="tx1"/>
              </a:solidFill>
              <a:effectLst/>
              <a:latin typeface="Arial" panose="020B0604020202020204" pitchFamily="34" charset="0"/>
            </a:endParaRPr>
          </a:p>
        </p:txBody>
      </p:sp>
      <p:sp>
        <p:nvSpPr>
          <p:cNvPr id="8" name="Rectangle 2"/>
          <p:cNvSpPr>
            <a:spLocks noChangeArrowheads="1"/>
          </p:cNvSpPr>
          <p:nvPr/>
        </p:nvSpPr>
        <p:spPr bwMode="auto">
          <a:xfrm>
            <a:off x="2195736" y="1185269"/>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ru-RU" altLang="ru-RU" sz="1800" b="0" i="0" u="none" strike="noStrike" cap="none" normalizeH="0" baseline="0" smtClean="0">
                <a:ln>
                  <a:noFill/>
                </a:ln>
                <a:solidFill>
                  <a:schemeClr val="tx1"/>
                </a:solidFill>
                <a:effectLst/>
                <a:latin typeface="Arial" panose="020B0604020202020204" pitchFamily="34" charset="0"/>
              </a:rPr>
              <a:t/>
            </a:r>
            <a:br>
              <a:rPr kumimoji="0" lang="ru-RU" altLang="ru-RU" sz="1800" b="0" i="0" u="none" strike="noStrike" cap="none" normalizeH="0" baseline="0" smtClean="0">
                <a:ln>
                  <a:noFill/>
                </a:ln>
                <a:solidFill>
                  <a:schemeClr val="tx1"/>
                </a:solidFill>
                <a:effectLst/>
                <a:latin typeface="Arial" panose="020B0604020202020204" pitchFamily="34" charset="0"/>
              </a:rPr>
            </a:br>
            <a:endParaRPr kumimoji="0" lang="ru-RU" altLang="ru-RU" sz="1800" b="0" i="0" u="none" strike="noStrike" cap="none" normalizeH="0" baseline="0" smtClean="0">
              <a:ln>
                <a:noFill/>
              </a:ln>
              <a:solidFill>
                <a:schemeClr val="tx1"/>
              </a:solidFill>
              <a:effectLst/>
              <a:latin typeface="Arial" panose="020B0604020202020204" pitchFamily="34" charset="0"/>
            </a:endParaRPr>
          </a:p>
        </p:txBody>
      </p:sp>
      <p:sp>
        <p:nvSpPr>
          <p:cNvPr id="11" name="TextBox 10"/>
          <p:cNvSpPr txBox="1"/>
          <p:nvPr/>
        </p:nvSpPr>
        <p:spPr>
          <a:xfrm>
            <a:off x="2195736" y="836712"/>
            <a:ext cx="5614422" cy="338554"/>
          </a:xfrm>
          <a:prstGeom prst="rect">
            <a:avLst/>
          </a:prstGeom>
          <a:noFill/>
        </p:spPr>
        <p:txBody>
          <a:bodyPr wrap="none" rtlCol="0">
            <a:spAutoFit/>
          </a:bodyPr>
          <a:lstStyle/>
          <a:p>
            <a:r>
              <a:rPr lang="ru-RU" sz="1600" dirty="0" smtClean="0">
                <a:latin typeface="Times New Roman" panose="02020603050405020304" pitchFamily="18" charset="0"/>
                <a:cs typeface="Times New Roman" panose="02020603050405020304" pitchFamily="18" charset="0"/>
              </a:rPr>
              <a:t>1   2 3 4     5 6   7     8     9     10 11 12 13  14  15        16  17  18    </a:t>
            </a:r>
            <a:endParaRPr lang="ru-RU" sz="1600" dirty="0">
              <a:latin typeface="Times New Roman" panose="02020603050405020304" pitchFamily="18" charset="0"/>
              <a:cs typeface="Times New Roman" panose="02020603050405020304" pitchFamily="18" charset="0"/>
            </a:endParaRPr>
          </a:p>
        </p:txBody>
      </p:sp>
      <p:graphicFrame>
        <p:nvGraphicFramePr>
          <p:cNvPr id="17" name="Таблица 16"/>
          <p:cNvGraphicFramePr>
            <a:graphicFrameLocks noGrp="1"/>
          </p:cNvGraphicFramePr>
          <p:nvPr/>
        </p:nvGraphicFramePr>
        <p:xfrm>
          <a:off x="1495425" y="3782219"/>
          <a:ext cx="6153150" cy="161925"/>
        </p:xfrm>
        <a:graphic>
          <a:graphicData uri="http://schemas.openxmlformats.org/drawingml/2006/table">
            <a:tbl>
              <a:tblPr/>
              <a:tblGrid>
                <a:gridCol w="6153150">
                  <a:extLst>
                    <a:ext uri="{9D8B030D-6E8A-4147-A177-3AD203B41FA5}">
                      <a16:colId xmlns:a16="http://schemas.microsoft.com/office/drawing/2014/main" xmlns="" val="2671439693"/>
                    </a:ext>
                  </a:extLst>
                </a:gridCol>
              </a:tblGrid>
              <a:tr h="161925">
                <a:tc>
                  <a:txBody>
                    <a:bodyPr/>
                    <a:lstStyle/>
                    <a:p>
                      <a:pPr marL="2451100" algn="l">
                        <a:lnSpc>
                          <a:spcPts val="1150"/>
                        </a:lnSpc>
                        <a:spcAft>
                          <a:spcPts val="0"/>
                        </a:spcAft>
                      </a:pPr>
                      <a:r>
                        <a:rPr lang="ru-RU" sz="1150">
                          <a:effectLst/>
                          <a:latin typeface="Times New Roman" panose="02020603050405020304" pitchFamily="18" charset="0"/>
                          <a:ea typeface="Times New Roman" panose="02020603050405020304" pitchFamily="18" charset="0"/>
                        </a:rPr>
                        <a:t>Рис.9. Схема карбюратора</a:t>
                      </a:r>
                    </a:p>
                  </a:txBody>
                  <a:tcPr marL="0" marR="0" marT="0" marB="0">
                    <a:lnL>
                      <a:noFill/>
                    </a:lnL>
                    <a:lnR>
                      <a:noFill/>
                    </a:lnR>
                    <a:lnT>
                      <a:noFill/>
                    </a:lnT>
                    <a:lnB>
                      <a:noFill/>
                    </a:lnB>
                  </a:tcPr>
                </a:tc>
                <a:extLst>
                  <a:ext uri="{0D108BD9-81ED-4DB2-BD59-A6C34878D82A}">
                    <a16:rowId xmlns:a16="http://schemas.microsoft.com/office/drawing/2014/main" xmlns="" val="1712232621"/>
                  </a:ext>
                </a:extLst>
              </a:tr>
            </a:tbl>
          </a:graphicData>
        </a:graphic>
      </p:graphicFrame>
      <p:graphicFrame>
        <p:nvGraphicFramePr>
          <p:cNvPr id="18" name="Таблица 17"/>
          <p:cNvGraphicFramePr>
            <a:graphicFrameLocks noGrp="1"/>
          </p:cNvGraphicFramePr>
          <p:nvPr>
            <p:extLst>
              <p:ext uri="{D42A27DB-BD31-4B8C-83A1-F6EECF244321}">
                <p14:modId xmlns:p14="http://schemas.microsoft.com/office/powerpoint/2010/main" val="1825072158"/>
              </p:ext>
            </p:extLst>
          </p:nvPr>
        </p:nvGraphicFramePr>
        <p:xfrm>
          <a:off x="467544" y="5191824"/>
          <a:ext cx="8352928" cy="4525963"/>
        </p:xfrm>
        <a:graphic>
          <a:graphicData uri="http://schemas.openxmlformats.org/drawingml/2006/table">
            <a:tbl>
              <a:tblPr/>
              <a:tblGrid>
                <a:gridCol w="8352928">
                  <a:extLst>
                    <a:ext uri="{9D8B030D-6E8A-4147-A177-3AD203B41FA5}">
                      <a16:colId xmlns:a16="http://schemas.microsoft.com/office/drawing/2014/main" xmlns="" val="1880881133"/>
                    </a:ext>
                  </a:extLst>
                </a:gridCol>
              </a:tblGrid>
              <a:tr h="4525963">
                <a:tc>
                  <a:txBody>
                    <a:bodyPr/>
                    <a:lstStyle/>
                    <a:p>
                      <a:pPr algn="l">
                        <a:lnSpc>
                          <a:spcPts val="1370"/>
                        </a:lnSpc>
                        <a:spcBef>
                          <a:spcPts val="1800"/>
                        </a:spcBef>
                        <a:spcAft>
                          <a:spcPts val="1310"/>
                        </a:spcAft>
                      </a:pPr>
                      <a:r>
                        <a:rPr lang="en-US" sz="1600" spc="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I</a:t>
                      </a:r>
                      <a:r>
                        <a:rPr lang="ru-RU" sz="1600" spc="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600" spc="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II </a:t>
                      </a:r>
                      <a:r>
                        <a:rPr lang="ru-RU" sz="1600" spc="0" dirty="0">
                          <a:effectLst/>
                          <a:latin typeface="Times New Roman" panose="02020603050405020304" pitchFamily="18" charset="0"/>
                          <a:ea typeface="Times New Roman" panose="02020603050405020304" pitchFamily="18" charset="0"/>
                        </a:rPr>
                        <a:t>- смесительные камеры; </a:t>
                      </a:r>
                      <a:r>
                        <a:rPr lang="ru-RU" sz="1600" spc="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1 </a:t>
                      </a:r>
                      <a:r>
                        <a:rPr lang="ru-RU" sz="1600" spc="0" dirty="0">
                          <a:effectLst/>
                          <a:latin typeface="Times New Roman" panose="02020603050405020304" pitchFamily="18" charset="0"/>
                          <a:ea typeface="Times New Roman" panose="02020603050405020304" pitchFamily="18" charset="0"/>
                        </a:rPr>
                        <a:t>- </a:t>
                      </a:r>
                      <a:r>
                        <a:rPr lang="ru-RU" sz="1600" spc="0" dirty="0" err="1">
                          <a:effectLst/>
                          <a:latin typeface="Times New Roman" panose="02020603050405020304" pitchFamily="18" charset="0"/>
                          <a:ea typeface="Times New Roman" panose="02020603050405020304" pitchFamily="18" charset="0"/>
                        </a:rPr>
                        <a:t>пневмоэлемент</a:t>
                      </a:r>
                      <a:r>
                        <a:rPr lang="ru-RU" sz="1600" spc="0" dirty="0">
                          <a:effectLst/>
                          <a:latin typeface="Times New Roman" panose="02020603050405020304" pitchFamily="18" charset="0"/>
                          <a:ea typeface="Times New Roman" panose="02020603050405020304" pitchFamily="18" charset="0"/>
                        </a:rPr>
                        <a:t>; </a:t>
                      </a:r>
                      <a:r>
                        <a:rPr lang="ru-RU" sz="1600" spc="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2 </a:t>
                      </a:r>
                      <a:r>
                        <a:rPr lang="ru-RU" sz="1600" spc="0" dirty="0">
                          <a:effectLst/>
                          <a:latin typeface="Times New Roman" panose="02020603050405020304" pitchFamily="18" charset="0"/>
                          <a:ea typeface="Times New Roman" panose="02020603050405020304" pitchFamily="18" charset="0"/>
                        </a:rPr>
                        <a:t>- шток; </a:t>
                      </a:r>
                      <a:r>
                        <a:rPr lang="ru-RU" sz="1600" spc="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3 </a:t>
                      </a:r>
                      <a:r>
                        <a:rPr lang="ru-RU" sz="1600" spc="0" dirty="0">
                          <a:effectLst/>
                          <a:latin typeface="Times New Roman" panose="02020603050405020304" pitchFamily="18" charset="0"/>
                          <a:ea typeface="Times New Roman" panose="02020603050405020304" pitchFamily="18" charset="0"/>
                        </a:rPr>
                        <a:t>- канал; </a:t>
                      </a:r>
                      <a:r>
                        <a:rPr lang="ru-RU" sz="1600" spc="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4, 10, 17, 23, 40 - </a:t>
                      </a:r>
                      <a:r>
                        <a:rPr lang="ru-RU" sz="1600" spc="0" dirty="0">
                          <a:effectLst/>
                          <a:latin typeface="Times New Roman" panose="02020603050405020304" pitchFamily="18" charset="0"/>
                          <a:ea typeface="Times New Roman" panose="02020603050405020304" pitchFamily="18" charset="0"/>
                        </a:rPr>
                        <a:t>клапаны; </a:t>
                      </a:r>
                      <a:r>
                        <a:rPr lang="ru-RU" sz="1600" spc="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5, 22, 25, 26, 28, 38 </a:t>
                      </a:r>
                      <a:r>
                        <a:rPr lang="ru-RU" sz="1600" spc="0" dirty="0">
                          <a:effectLst/>
                          <a:latin typeface="Times New Roman" panose="02020603050405020304" pitchFamily="18" charset="0"/>
                          <a:ea typeface="Times New Roman" panose="02020603050405020304" pitchFamily="18" charset="0"/>
                        </a:rPr>
                        <a:t>- топливные жиклеры; </a:t>
                      </a:r>
                      <a:r>
                        <a:rPr lang="ru-RU" sz="1600" spc="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6, 7, 14, 15 </a:t>
                      </a:r>
                      <a:r>
                        <a:rPr lang="ru-RU" sz="1600" spc="0" dirty="0">
                          <a:effectLst/>
                          <a:latin typeface="Times New Roman" panose="02020603050405020304" pitchFamily="18" charset="0"/>
                          <a:ea typeface="Times New Roman" panose="02020603050405020304" pitchFamily="18" charset="0"/>
                        </a:rPr>
                        <a:t>- воздушные жиклеры; </a:t>
                      </a:r>
                      <a:r>
                        <a:rPr lang="ru-RU" sz="1600" spc="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8, 30, 32 </a:t>
                      </a:r>
                      <a:r>
                        <a:rPr lang="ru-RU" sz="1600" spc="0" dirty="0">
                          <a:effectLst/>
                          <a:latin typeface="Times New Roman" panose="02020603050405020304" pitchFamily="18" charset="0"/>
                          <a:ea typeface="Times New Roman" panose="02020603050405020304" pitchFamily="18" charset="0"/>
                        </a:rPr>
                        <a:t>- заслонки; </a:t>
                      </a:r>
                      <a:r>
                        <a:rPr lang="ru-RU" sz="1600" spc="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9, 11, 12, 13 </a:t>
                      </a:r>
                      <a:r>
                        <a:rPr lang="ru-RU" sz="1600" spc="0" dirty="0">
                          <a:effectLst/>
                          <a:latin typeface="Times New Roman" panose="02020603050405020304" pitchFamily="18" charset="0"/>
                          <a:ea typeface="Times New Roman" panose="02020603050405020304" pitchFamily="18" charset="0"/>
                        </a:rPr>
                        <a:t>- распылители; </a:t>
                      </a:r>
                      <a:r>
                        <a:rPr lang="ru-RU" sz="1600" spc="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16 </a:t>
                      </a:r>
                      <a:r>
                        <a:rPr lang="ru-RU" sz="1600" spc="0" dirty="0">
                          <a:effectLst/>
                          <a:latin typeface="Times New Roman" panose="02020603050405020304" pitchFamily="18" charset="0"/>
                          <a:ea typeface="Times New Roman" panose="02020603050405020304" pitchFamily="18" charset="0"/>
                        </a:rPr>
                        <a:t>- поплавковая камера; </a:t>
                      </a:r>
                      <a:r>
                        <a:rPr lang="ru-RU" sz="1600" spc="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18, 20, 36, 37 </a:t>
                      </a:r>
                      <a:r>
                        <a:rPr lang="ru-RU" sz="1600" spc="0" dirty="0">
                          <a:effectLst/>
                          <a:latin typeface="Times New Roman" panose="02020603050405020304" pitchFamily="18" charset="0"/>
                          <a:ea typeface="Times New Roman" panose="02020603050405020304" pitchFamily="18" charset="0"/>
                        </a:rPr>
                        <a:t>- патрубки; </a:t>
                      </a:r>
                      <a:r>
                        <a:rPr lang="ru-RU" sz="1600" spc="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19 </a:t>
                      </a:r>
                      <a:r>
                        <a:rPr lang="ru-RU" sz="1600" spc="0" dirty="0">
                          <a:effectLst/>
                          <a:latin typeface="Times New Roman" panose="02020603050405020304" pitchFamily="18" charset="0"/>
                          <a:ea typeface="Times New Roman" panose="02020603050405020304" pitchFamily="18" charset="0"/>
                        </a:rPr>
                        <a:t>- фильтр; </a:t>
                      </a:r>
                      <a:r>
                        <a:rPr lang="ru-RU" sz="1600" spc="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21 </a:t>
                      </a:r>
                      <a:r>
                        <a:rPr lang="ru-RU" sz="1600" spc="0" dirty="0">
                          <a:effectLst/>
                          <a:latin typeface="Times New Roman" panose="02020603050405020304" pitchFamily="18" charset="0"/>
                          <a:ea typeface="Times New Roman" panose="02020603050405020304" pitchFamily="18" charset="0"/>
                        </a:rPr>
                        <a:t>- экономайзер; </a:t>
                      </a:r>
                      <a:r>
                        <a:rPr lang="ru-RU" sz="1600" spc="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24 </a:t>
                      </a:r>
                      <a:r>
                        <a:rPr lang="ru-RU" sz="1600" spc="0" dirty="0">
                          <a:effectLst/>
                          <a:latin typeface="Times New Roman" panose="02020603050405020304" pitchFamily="18" charset="0"/>
                          <a:ea typeface="Times New Roman" panose="02020603050405020304" pitchFamily="18" charset="0"/>
                        </a:rPr>
                        <a:t>- поплавок; </a:t>
                      </a:r>
                      <a:r>
                        <a:rPr lang="ru-RU" sz="1600" spc="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27, 39 </a:t>
                      </a:r>
                      <a:r>
                        <a:rPr lang="ru-RU" sz="1600" spc="0" dirty="0">
                          <a:effectLst/>
                          <a:latin typeface="Times New Roman" panose="02020603050405020304" pitchFamily="18" charset="0"/>
                          <a:ea typeface="Times New Roman" panose="02020603050405020304" pitchFamily="18" charset="0"/>
                        </a:rPr>
                        <a:t>- трубки; </a:t>
                      </a:r>
                      <a:r>
                        <a:rPr lang="ru-RU" sz="1600" spc="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29, 33 </a:t>
                      </a:r>
                      <a:r>
                        <a:rPr lang="ru-RU" sz="1600" spc="0" dirty="0">
                          <a:effectLst/>
                          <a:latin typeface="Times New Roman" panose="02020603050405020304" pitchFamily="18" charset="0"/>
                          <a:ea typeface="Times New Roman" panose="02020603050405020304" pitchFamily="18" charset="0"/>
                        </a:rPr>
                        <a:t>- отверстия; </a:t>
                      </a:r>
                      <a:r>
                        <a:rPr lang="ru-RU" sz="1600" spc="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31 </a:t>
                      </a:r>
                      <a:r>
                        <a:rPr lang="ru-RU" sz="1600" spc="0" dirty="0">
                          <a:effectLst/>
                          <a:latin typeface="Times New Roman" panose="02020603050405020304" pitchFamily="18" charset="0"/>
                          <a:ea typeface="Times New Roman" panose="02020603050405020304" pitchFamily="18" charset="0"/>
                        </a:rPr>
                        <a:t>- щель; </a:t>
                      </a:r>
                      <a:r>
                        <a:rPr lang="ru-RU" sz="1600" spc="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34 </a:t>
                      </a:r>
                      <a:r>
                        <a:rPr lang="ru-RU" sz="1600" spc="0" dirty="0">
                          <a:effectLst/>
                          <a:latin typeface="Times New Roman" panose="02020603050405020304" pitchFamily="18" charset="0"/>
                          <a:ea typeface="Times New Roman" panose="02020603050405020304" pitchFamily="18" charset="0"/>
                        </a:rPr>
                        <a:t>- блок подогрева; </a:t>
                      </a:r>
                      <a:r>
                        <a:rPr lang="ru-RU" sz="1600" spc="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35 </a:t>
                      </a:r>
                      <a:r>
                        <a:rPr lang="ru-RU" sz="1600" spc="0" dirty="0">
                          <a:effectLst/>
                          <a:latin typeface="Times New Roman" panose="02020603050405020304" pitchFamily="18" charset="0"/>
                          <a:ea typeface="Times New Roman" panose="02020603050405020304" pitchFamily="18" charset="0"/>
                        </a:rPr>
                        <a:t>- винт; </a:t>
                      </a:r>
                      <a:r>
                        <a:rPr lang="ru-RU" sz="1600" spc="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41 </a:t>
                      </a:r>
                      <a:r>
                        <a:rPr lang="ru-RU" sz="1600" spc="0" dirty="0">
                          <a:effectLst/>
                          <a:latin typeface="Times New Roman" panose="02020603050405020304" pitchFamily="18" charset="0"/>
                          <a:ea typeface="Times New Roman" panose="02020603050405020304" pitchFamily="18" charset="0"/>
                        </a:rPr>
                        <a:t>- диафрагма; </a:t>
                      </a:r>
                      <a:r>
                        <a:rPr lang="ru-RU" sz="1600" spc="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42 </a:t>
                      </a:r>
                      <a:r>
                        <a:rPr lang="ru-RU" sz="1600" spc="0" dirty="0">
                          <a:effectLst/>
                          <a:latin typeface="Times New Roman" panose="02020603050405020304" pitchFamily="18" charset="0"/>
                          <a:ea typeface="Times New Roman" panose="02020603050405020304" pitchFamily="18" charset="0"/>
                        </a:rPr>
                        <a:t>- рычаг; </a:t>
                      </a:r>
                      <a:r>
                        <a:rPr lang="ru-RU" sz="1600" spc="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43 </a:t>
                      </a:r>
                      <a:r>
                        <a:rPr lang="ru-RU" sz="1600" spc="0" dirty="0">
                          <a:effectLst/>
                          <a:latin typeface="Times New Roman" panose="02020603050405020304" pitchFamily="18" charset="0"/>
                          <a:ea typeface="Times New Roman" panose="02020603050405020304" pitchFamily="18" charset="0"/>
                        </a:rPr>
                        <a:t>- корпус; </a:t>
                      </a:r>
                      <a:r>
                        <a:rPr lang="ru-RU" sz="1600" spc="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44 </a:t>
                      </a:r>
                      <a:r>
                        <a:rPr lang="ru-RU" sz="1600" spc="0" dirty="0">
                          <a:effectLst/>
                          <a:latin typeface="Times New Roman" panose="02020603050405020304" pitchFamily="18" charset="0"/>
                          <a:ea typeface="Times New Roman" panose="02020603050405020304" pitchFamily="18" charset="0"/>
                        </a:rPr>
                        <a:t>- крышка.</a:t>
                      </a:r>
                    </a:p>
                  </a:txBody>
                  <a:tcPr marL="0" marR="0" marT="0" marB="0">
                    <a:lnL>
                      <a:noFill/>
                    </a:lnL>
                    <a:lnR>
                      <a:noFill/>
                    </a:lnR>
                    <a:lnT>
                      <a:noFill/>
                    </a:lnT>
                    <a:lnB>
                      <a:noFill/>
                    </a:lnB>
                  </a:tcPr>
                </a:tc>
                <a:extLst>
                  <a:ext uri="{0D108BD9-81ED-4DB2-BD59-A6C34878D82A}">
                    <a16:rowId xmlns:a16="http://schemas.microsoft.com/office/drawing/2014/main" xmlns="" val="1023091173"/>
                  </a:ext>
                </a:extLst>
              </a:tr>
            </a:tbl>
          </a:graphicData>
        </a:graphic>
      </p:graphicFrame>
      <p:sp>
        <p:nvSpPr>
          <p:cNvPr id="19" name="Rectangle 4"/>
          <p:cNvSpPr>
            <a:spLocks noChangeArrowheads="1"/>
          </p:cNvSpPr>
          <p:nvPr/>
        </p:nvSpPr>
        <p:spPr bwMode="auto">
          <a:xfrm>
            <a:off x="1906927" y="5191824"/>
            <a:ext cx="9144000" cy="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ru-RU" altLang="ru-RU" sz="1800" b="0" i="0" u="none" strike="noStrike" cap="none" normalizeH="0" baseline="0" smtClean="0">
                <a:ln>
                  <a:noFill/>
                </a:ln>
                <a:solidFill>
                  <a:schemeClr val="tx1"/>
                </a:solidFill>
                <a:effectLst/>
                <a:latin typeface="Arial" panose="020B0604020202020204" pitchFamily="34" charset="0"/>
              </a:rPr>
              <a:t/>
            </a:r>
            <a:br>
              <a:rPr kumimoji="0" lang="ru-RU" altLang="ru-RU" sz="1800" b="0" i="0" u="none" strike="noStrike" cap="none" normalizeH="0" baseline="0" smtClean="0">
                <a:ln>
                  <a:noFill/>
                </a:ln>
                <a:solidFill>
                  <a:schemeClr val="tx1"/>
                </a:solidFill>
                <a:effectLst/>
                <a:latin typeface="Arial" panose="020B0604020202020204" pitchFamily="34" charset="0"/>
              </a:rPr>
            </a:br>
            <a:endParaRPr kumimoji="0" lang="ru-RU" altLang="ru-RU" sz="1800" b="0" i="0" u="none" strike="noStrike" cap="none" normalizeH="0" baseline="0" smtClean="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altLang="ru-RU" sz="1800" b="0" i="0" u="none" strike="noStrike" cap="none" normalizeH="0" baseline="0" smtClean="0">
                <a:ln>
                  <a:noFill/>
                </a:ln>
                <a:solidFill>
                  <a:schemeClr val="tx1"/>
                </a:solidFill>
                <a:effectLst/>
                <a:latin typeface="Arial" panose="020B0604020202020204" pitchFamily="34" charset="0"/>
              </a:rPr>
              <a:t/>
            </a:r>
            <a:br>
              <a:rPr kumimoji="0" lang="ru-RU" altLang="ru-RU" sz="1800" b="0" i="0" u="none" strike="noStrike" cap="none" normalizeH="0" baseline="0" smtClean="0">
                <a:ln>
                  <a:noFill/>
                </a:ln>
                <a:solidFill>
                  <a:schemeClr val="tx1"/>
                </a:solidFill>
                <a:effectLst/>
                <a:latin typeface="Arial" panose="020B0604020202020204" pitchFamily="34" charset="0"/>
              </a:rPr>
            </a:br>
            <a:endParaRPr kumimoji="0" lang="ru-RU" altLang="ru-RU" sz="1800" b="0" i="0" u="none" strike="noStrike" cap="none" normalizeH="0" baseline="0" smtClean="0">
              <a:ln>
                <a:noFill/>
              </a:ln>
              <a:solidFill>
                <a:schemeClr val="tx1"/>
              </a:solidFill>
              <a:effectLst/>
              <a:latin typeface="Arial" panose="020B0604020202020204" pitchFamily="34" charset="0"/>
            </a:endParaRPr>
          </a:p>
        </p:txBody>
      </p:sp>
      <p:sp>
        <p:nvSpPr>
          <p:cNvPr id="20" name="TextBox 19"/>
          <p:cNvSpPr txBox="1"/>
          <p:nvPr/>
        </p:nvSpPr>
        <p:spPr>
          <a:xfrm>
            <a:off x="3923928" y="4684494"/>
            <a:ext cx="2869312" cy="369332"/>
          </a:xfrm>
          <a:prstGeom prst="rect">
            <a:avLst/>
          </a:prstGeom>
          <a:noFill/>
        </p:spPr>
        <p:txBody>
          <a:bodyPr wrap="none" rtlCol="0">
            <a:spAutoFit/>
          </a:bodyPr>
          <a:lstStyle/>
          <a:p>
            <a:r>
              <a:rPr lang="ru-RU" dirty="0" smtClean="0">
                <a:latin typeface="Times New Roman" panose="02020603050405020304" pitchFamily="18" charset="0"/>
                <a:cs typeface="Times New Roman" panose="02020603050405020304" pitchFamily="18" charset="0"/>
              </a:rPr>
              <a:t>Рис. 5 . Схема карбюратора</a:t>
            </a:r>
            <a:endParaRPr lang="ru-RU"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793672285"/>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12700" y="0"/>
            <a:ext cx="9131300" cy="6858000"/>
          </a:xfrm>
        </p:spPr>
        <p:txBody>
          <a:bodyPr>
            <a:normAutofit/>
          </a:bodyPr>
          <a:lstStyle/>
          <a:p>
            <a:pPr marL="0" indent="457200" algn="just">
              <a:buNone/>
            </a:pPr>
            <a:endParaRPr lang="ru-RU" sz="2000" dirty="0" smtClean="0">
              <a:latin typeface="Times New Roman" panose="02020603050405020304" pitchFamily="18" charset="0"/>
              <a:cs typeface="Times New Roman" panose="02020603050405020304" pitchFamily="18" charset="0"/>
            </a:endParaRPr>
          </a:p>
          <a:p>
            <a:pPr marL="0" indent="457200" algn="just">
              <a:buNone/>
            </a:pPr>
            <a:r>
              <a:rPr lang="ru-RU" sz="2000" spc="-150" dirty="0" smtClean="0">
                <a:latin typeface="Times New Roman" panose="02020603050405020304" pitchFamily="18" charset="0"/>
                <a:cs typeface="Times New Roman" panose="02020603050405020304" pitchFamily="18" charset="0"/>
              </a:rPr>
              <a:t>Пусковое </a:t>
            </a:r>
            <a:r>
              <a:rPr lang="ru-RU" sz="2000" spc="-150" dirty="0">
                <a:latin typeface="Times New Roman" panose="02020603050405020304" pitchFamily="18" charset="0"/>
                <a:cs typeface="Times New Roman" panose="02020603050405020304" pitchFamily="18" charset="0"/>
              </a:rPr>
              <a:t>устройство обеспечивает приготовление богатой горючей смеси (на 1 кг бензина приходится менее 13 кг воздуха) при пуске холодного двигателя. В цилиндры двигателя горючая смесь поступает в большом количестве, чтобы даже при холодном двигателе легкие фракции бензина испарялись в количестве, необходимом для пуска двигателя.</a:t>
            </a:r>
          </a:p>
          <a:p>
            <a:pPr marL="0" indent="457200" algn="just">
              <a:buNone/>
            </a:pPr>
            <a:r>
              <a:rPr lang="ru-RU" sz="2000" spc="-150" dirty="0">
                <a:latin typeface="Times New Roman" panose="02020603050405020304" pitchFamily="18" charset="0"/>
                <a:cs typeface="Times New Roman" panose="02020603050405020304" pitchFamily="18" charset="0"/>
              </a:rPr>
              <a:t>Пусковое устройство состоит из воздушной заслонки (8) и связанного с ней пневматического элемента (1). Воздушная заслонка через шток (2) соединена с диафрагмой пневматического элемента и находится под воздействием возвратной пружины. При пуске холодного двигателя дроссельная заслонка (32) первичной камеры приоткрывается. При этом возвратная пружина, воздействуя на рычаг оси воздушной заслонки, удерживает ее в закрытом положении. Количество воздуха, поступающего в первичную камеру, уменьшается, вакуум в диффузорах возрастает, и топливо, вытекая из распылителя (9), обеспечивает образование горючей смеси. При первых вспышках и последующей работе двигателя на холостом ходу разрежение из-под дроссельной заслонки (32) передается по каналу (3) в пневматический элемент (7). Его диафрагма прогибается, и шток (2) приоткрывает воздушную заслонку, обеспечивая доступ необходимого количества воздуха, а возвратная пружина воздушной заслонки растягивается. </a:t>
            </a:r>
            <a:r>
              <a:rPr lang="ru-RU" sz="2000" spc="-150" dirty="0" smtClean="0">
                <a:latin typeface="Times New Roman" panose="02020603050405020304" pitchFamily="18" charset="0"/>
                <a:cs typeface="Times New Roman" panose="02020603050405020304" pitchFamily="18" charset="0"/>
              </a:rPr>
              <a:t>При </a:t>
            </a:r>
            <a:r>
              <a:rPr lang="ru-RU" sz="2000" spc="-150" dirty="0">
                <a:latin typeface="Times New Roman" panose="02020603050405020304" pitchFamily="18" charset="0"/>
                <a:cs typeface="Times New Roman" panose="02020603050405020304" pitchFamily="18" charset="0"/>
              </a:rPr>
              <a:t>пуске холодного двигателя и его прогреве воздушная заслонка автоматически устанавливается в положение, исключающее чрезмерное обогащение или обеднение горючей смеси. По мере прогрева двигателя воздушная заслонка открывается полностью через тросовый привод рукояткой управления пусковым устройством, находящейся под панелью приборов.</a:t>
            </a:r>
          </a:p>
        </p:txBody>
      </p:sp>
    </p:spTree>
    <p:extLst>
      <p:ext uri="{BB962C8B-B14F-4D97-AF65-F5344CB8AC3E}">
        <p14:creationId xmlns:p14="http://schemas.microsoft.com/office/powerpoint/2010/main" val="633675842"/>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0" y="0"/>
            <a:ext cx="9144000" cy="6858000"/>
          </a:xfrm>
        </p:spPr>
        <p:txBody>
          <a:bodyPr>
            <a:normAutofit fontScale="85000" lnSpcReduction="20000"/>
          </a:bodyPr>
          <a:lstStyle/>
          <a:p>
            <a:pPr marL="0" indent="457200" algn="just">
              <a:buNone/>
            </a:pPr>
            <a:endParaRPr lang="ru-RU" sz="2400" dirty="0" smtClean="0">
              <a:latin typeface="Times New Roman" panose="02020603050405020304" pitchFamily="18" charset="0"/>
              <a:cs typeface="Times New Roman" panose="02020603050405020304" pitchFamily="18" charset="0"/>
            </a:endParaRPr>
          </a:p>
          <a:p>
            <a:pPr marL="0" indent="457200" algn="just">
              <a:buNone/>
            </a:pPr>
            <a:r>
              <a:rPr lang="ru-RU" sz="2400" dirty="0" smtClean="0">
                <a:latin typeface="Times New Roman" panose="02020603050405020304" pitchFamily="18" charset="0"/>
                <a:cs typeface="Times New Roman" panose="02020603050405020304" pitchFamily="18" charset="0"/>
              </a:rPr>
              <a:t>Система </a:t>
            </a:r>
            <a:r>
              <a:rPr lang="ru-RU" sz="2400" dirty="0">
                <a:latin typeface="Times New Roman" panose="02020603050405020304" pitchFamily="18" charset="0"/>
                <a:cs typeface="Times New Roman" panose="02020603050405020304" pitchFamily="18" charset="0"/>
              </a:rPr>
              <a:t>холостого хода готовит обогащенную горючую смесь (на 1 кг бензина приходится менее 13 кг воздуха). При работе двигателя на холостом ходу в цилиндры двигателя поступает обогащенная смесь в небольшом количестве, чтобы двигатель работал устойчиво.</a:t>
            </a:r>
          </a:p>
          <a:p>
            <a:pPr marL="0" indent="457200" algn="just">
              <a:buNone/>
            </a:pPr>
            <a:r>
              <a:rPr lang="ru-RU" sz="2400" dirty="0">
                <a:latin typeface="Times New Roman" panose="02020603050405020304" pitchFamily="18" charset="0"/>
                <a:cs typeface="Times New Roman" panose="02020603050405020304" pitchFamily="18" charset="0"/>
              </a:rPr>
              <a:t>Система холостого хода включает в себя топливный канал, берущий начало из эмульсионного колодца первичной камеры; топливный жиклер (5); воздушный жиклер (7); эмульсионный канал; винт качества (состава) смеси (35); винт количества смеси; выходное отверстие (33). На режиме холостого хода дроссельная заслонка (32) приоткрыта. При этом переходная щель (31) системы холостого хода находится над верхней кромкой дроссельной заслонки. Воздушная заслонка открыта полностью. Под действием вакуума топливо из эмульсионного колодца через канал поступает к топливному жиклеру (5) холостого хода, где перемешивается с воздухом, поступающим через воздушный жиклер (7) холостого хода. Полученная эмульсия смешивается с воздухом, проходящим через переходную щель (31), и выходит под дроссельную заслонку (32) через отверстие (33). Щель (31), расположенная над дроссельной заслонкой, обеспечивает поступление эмульсии под дроссельную заслонку для плавного перехода двигателя с холостого хода на частичные нагрузки. При работе двигателя на холостом ходу качество смеси регулируется винтом (35), а количество — винтом количества смеси, при завертывании которого дроссельная заслонка (32) приоткрывается. При выключении зажигания отключается электромагнитный клапан (4). Его игла под действием пружины запирает топливный жиклер (5) и исключает работу системы холостого хода при выключенном зажигании. Систему холостого хода имеет первичная камера карбюратора, а вторичная камера снабжена переходной системой.</a:t>
            </a:r>
          </a:p>
          <a:p>
            <a:pPr marL="0" indent="0">
              <a:buNone/>
            </a:pPr>
            <a:endParaRPr lang="ru-RU" sz="2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48966389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0" y="0"/>
            <a:ext cx="9144000" cy="6858000"/>
          </a:xfrm>
        </p:spPr>
        <p:txBody>
          <a:bodyPr>
            <a:normAutofit/>
          </a:bodyPr>
          <a:lstStyle/>
          <a:p>
            <a:pPr marL="0" indent="0" algn="ctr">
              <a:buNone/>
            </a:pPr>
            <a:r>
              <a:rPr lang="ru-RU" sz="2400" b="1" dirty="0" smtClean="0">
                <a:latin typeface="Times New Roman" pitchFamily="18" charset="0"/>
                <a:cs typeface="Times New Roman" pitchFamily="18" charset="0"/>
              </a:rPr>
              <a:t>Конструкция и работа системы питания карбюраторного двигателя</a:t>
            </a:r>
          </a:p>
          <a:p>
            <a:pPr marL="0" indent="0" algn="ctr">
              <a:buNone/>
            </a:pPr>
            <a:endParaRPr lang="ru-RU" sz="2400" b="1" dirty="0" smtClean="0">
              <a:latin typeface="Times New Roman" pitchFamily="18" charset="0"/>
              <a:cs typeface="Times New Roman" pitchFamily="18" charset="0"/>
            </a:endParaRPr>
          </a:p>
          <a:p>
            <a:pPr marL="0" indent="457200" algn="just">
              <a:buNone/>
            </a:pPr>
            <a:r>
              <a:rPr lang="ru-RU" sz="2400" dirty="0">
                <a:latin typeface="Times New Roman" pitchFamily="18" charset="0"/>
                <a:cs typeface="Times New Roman" pitchFamily="18" charset="0"/>
              </a:rPr>
              <a:t>С</a:t>
            </a:r>
            <a:r>
              <a:rPr lang="ru-RU" sz="2400" dirty="0" smtClean="0">
                <a:latin typeface="Times New Roman" pitchFamily="18" charset="0"/>
                <a:cs typeface="Times New Roman" pitchFamily="18" charset="0"/>
              </a:rPr>
              <a:t>истема питания карбюраторного двигателя служит для хранения, очистки и приготовления в определенной пропорции из топлива и воздуха горючей смеси, подачи ее в цилиндры двигателя в соответствие с режимами его работы и отвода из цилиндров отработавших газов. </a:t>
            </a:r>
          </a:p>
          <a:p>
            <a:pPr marL="0" indent="457200" algn="just">
              <a:buNone/>
            </a:pPr>
            <a:r>
              <a:rPr lang="ru-RU" sz="2400" dirty="0" smtClean="0">
                <a:latin typeface="Times New Roman" pitchFamily="18" charset="0"/>
                <a:cs typeface="Times New Roman" pitchFamily="18" charset="0"/>
              </a:rPr>
              <a:t>Система питания состоит из 4-х групп приборов: </a:t>
            </a:r>
          </a:p>
          <a:p>
            <a:pPr algn="just"/>
            <a:r>
              <a:rPr lang="ru-RU" sz="2400" dirty="0" smtClean="0">
                <a:latin typeface="Times New Roman" pitchFamily="18" charset="0"/>
                <a:cs typeface="Times New Roman" pitchFamily="18" charset="0"/>
              </a:rPr>
              <a:t>воздухоподводящей;</a:t>
            </a:r>
          </a:p>
          <a:p>
            <a:pPr algn="just"/>
            <a:r>
              <a:rPr lang="ru-RU" sz="2400" dirty="0" smtClean="0">
                <a:latin typeface="Times New Roman" pitchFamily="18" charset="0"/>
                <a:cs typeface="Times New Roman" pitchFamily="18" charset="0"/>
              </a:rPr>
              <a:t>топливоподводящей; </a:t>
            </a:r>
          </a:p>
          <a:p>
            <a:pPr algn="just"/>
            <a:r>
              <a:rPr lang="ru-RU" sz="2400" dirty="0" smtClean="0">
                <a:latin typeface="Times New Roman" pitchFamily="18" charset="0"/>
                <a:cs typeface="Times New Roman" pitchFamily="18" charset="0"/>
              </a:rPr>
              <a:t>приготовления и подачи горючей смеси;</a:t>
            </a:r>
          </a:p>
          <a:p>
            <a:pPr algn="just"/>
            <a:r>
              <a:rPr lang="ru-RU" sz="2400" dirty="0" smtClean="0">
                <a:latin typeface="Times New Roman" pitchFamily="18" charset="0"/>
                <a:cs typeface="Times New Roman" pitchFamily="18" charset="0"/>
              </a:rPr>
              <a:t>выпуска отработавших газов</a:t>
            </a:r>
          </a:p>
          <a:p>
            <a:pPr marL="0" indent="0">
              <a:buNone/>
            </a:pPr>
            <a:endParaRPr lang="ru-RU" sz="2400" b="1" dirty="0" smtClean="0">
              <a:latin typeface="Times New Roman" pitchFamily="18" charset="0"/>
              <a:cs typeface="Times New Roman" pitchFamily="18" charset="0"/>
            </a:endParaRPr>
          </a:p>
          <a:p>
            <a:pPr marL="0" indent="0" algn="ctr">
              <a:buNone/>
            </a:pPr>
            <a:endParaRPr lang="ru-RU" sz="2400" b="1" dirty="0">
              <a:latin typeface="Times New Roman" pitchFamily="18" charset="0"/>
              <a:cs typeface="Times New Roman" pitchFamily="18" charset="0"/>
            </a:endParaRPr>
          </a:p>
        </p:txBody>
      </p:sp>
    </p:spTree>
    <p:extLst>
      <p:ext uri="{BB962C8B-B14F-4D97-AF65-F5344CB8AC3E}">
        <p14:creationId xmlns:p14="http://schemas.microsoft.com/office/powerpoint/2010/main" val="4242601950"/>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0" y="0"/>
            <a:ext cx="9144000" cy="6858000"/>
          </a:xfrm>
        </p:spPr>
        <p:txBody>
          <a:bodyPr>
            <a:normAutofit lnSpcReduction="10000"/>
          </a:bodyPr>
          <a:lstStyle/>
          <a:p>
            <a:pPr marL="0" indent="457200" algn="just">
              <a:buNone/>
            </a:pPr>
            <a:r>
              <a:rPr lang="ru-RU" sz="2400" dirty="0">
                <a:latin typeface="Times New Roman" panose="02020603050405020304" pitchFamily="18" charset="0"/>
                <a:cs typeface="Times New Roman" panose="02020603050405020304" pitchFamily="18" charset="0"/>
              </a:rPr>
              <a:t>Переходная система плавно включает в работу вторичную камеру карбюратора при небольших открытиях ее дроссельной заслонки.</a:t>
            </a:r>
          </a:p>
          <a:p>
            <a:pPr marL="0" indent="457200" algn="just">
              <a:buNone/>
            </a:pPr>
            <a:r>
              <a:rPr lang="ru-RU" sz="2400" dirty="0">
                <a:latin typeface="Times New Roman" panose="02020603050405020304" pitchFamily="18" charset="0"/>
                <a:cs typeface="Times New Roman" panose="02020603050405020304" pitchFamily="18" charset="0"/>
              </a:rPr>
              <a:t>Переходная система вторичной камеры включает в себя топливный жиклер (26) с трубкой, воздушный жиклер (15) и эмульсионный канал с выходными отверстиями (29). В начале открытия дроссельной заслонки (30) перед отверстиями (29) создается большой вакуум. Вследствие этого через топливный жиклер (26) поступает топливо, а через воздушный жиклер (15) — воздух. Образующаяся при этом эмульсия по каналу подводится к выходным отверстиям (29), через них поступает под дроссельную заслонку (30) и обогащает горючую смесь. В результате обеспечивается плавное включение в работу вторичной камеры карбюратора.</a:t>
            </a:r>
          </a:p>
          <a:p>
            <a:pPr marL="0" indent="457200" algn="just">
              <a:buNone/>
            </a:pPr>
            <a:r>
              <a:rPr lang="ru-RU" sz="2400" dirty="0">
                <a:latin typeface="Times New Roman" panose="02020603050405020304" pitchFamily="18" charset="0"/>
                <a:cs typeface="Times New Roman" panose="02020603050405020304" pitchFamily="18" charset="0"/>
              </a:rPr>
              <a:t>Ускорительный насос обогащает горючую смесь при резком </a:t>
            </a:r>
            <a:r>
              <a:rPr lang="ru-RU" sz="2400" dirty="0" err="1">
                <a:latin typeface="Times New Roman" panose="02020603050405020304" pitchFamily="18" charset="0"/>
                <a:cs typeface="Times New Roman" panose="02020603050405020304" pitchFamily="18" charset="0"/>
              </a:rPr>
              <a:t>переходедвигателя</a:t>
            </a:r>
            <a:r>
              <a:rPr lang="ru-RU" sz="2400" dirty="0">
                <a:latin typeface="Times New Roman" panose="02020603050405020304" pitchFamily="18" charset="0"/>
                <a:cs typeface="Times New Roman" panose="02020603050405020304" pitchFamily="18" charset="0"/>
              </a:rPr>
              <a:t> со средней нагрузки на полную (обгон, движение после остановки перед светофором и т.п.).</a:t>
            </a:r>
          </a:p>
          <a:p>
            <a:pPr marL="0" indent="457200" algn="just">
              <a:buNone/>
            </a:pPr>
            <a:r>
              <a:rPr lang="ru-RU" sz="2400" dirty="0">
                <a:latin typeface="Times New Roman" panose="02020603050405020304" pitchFamily="18" charset="0"/>
                <a:cs typeface="Times New Roman" panose="02020603050405020304" pitchFamily="18" charset="0"/>
              </a:rPr>
              <a:t>Ускорительный насос повышает приемистость двигателя, т. е. способность быстро развивать наибольшую мощность.</a:t>
            </a:r>
          </a:p>
          <a:p>
            <a:pPr marL="0" indent="457200" algn="just">
              <a:buNone/>
            </a:pPr>
            <a:endParaRPr lang="ru-RU" sz="2400" dirty="0">
              <a:latin typeface="Times New Roman" panose="02020603050405020304" pitchFamily="18" charset="0"/>
              <a:cs typeface="Times New Roman" panose="02020603050405020304" pitchFamily="18" charset="0"/>
            </a:endParaRPr>
          </a:p>
          <a:p>
            <a:pPr marL="0" indent="457200" algn="just">
              <a:buNone/>
            </a:pPr>
            <a:endParaRPr lang="ru-RU" sz="2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115287747"/>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14536" y="0"/>
            <a:ext cx="9129464" cy="6858000"/>
          </a:xfrm>
        </p:spPr>
        <p:txBody>
          <a:bodyPr>
            <a:normAutofit/>
          </a:bodyPr>
          <a:lstStyle/>
          <a:p>
            <a:pPr marL="0" indent="457200" algn="just">
              <a:buNone/>
            </a:pPr>
            <a:r>
              <a:rPr lang="ru-RU" sz="2400" spc="-150" dirty="0">
                <a:latin typeface="Times New Roman" panose="02020603050405020304" pitchFamily="18" charset="0"/>
                <a:cs typeface="Times New Roman" panose="02020603050405020304" pitchFamily="18" charset="0"/>
              </a:rPr>
              <a:t>Ускорительный насос — диафрагменный, с механическим приводом. Топливо поступает в насос из поплавковой камеры через впускной шариковый клапан (40). При резком открытии дроссельной заслонки первичной камеры карбюратора специальный кулачок, установленный на оси заслонки, действует на рычаг (42), который давит на диафрагму (41). Диафрагма, преодолевая усилие возвратной пружины, прогибается и выталкивает топливо через канал, нагнетательный клапан (10) и распылитель (11) ускорительного насоса в первичную и вторичную камеры, обогащая при этом горючую смесь. Впускной клапан (40) ускорительного насоса в этот момент закрывается.</a:t>
            </a:r>
          </a:p>
          <a:p>
            <a:pPr marL="0" indent="457200" algn="just">
              <a:buNone/>
            </a:pPr>
            <a:r>
              <a:rPr lang="ru-RU" sz="2400" spc="-150" dirty="0" err="1">
                <a:latin typeface="Times New Roman" panose="02020603050405020304" pitchFamily="18" charset="0"/>
                <a:cs typeface="Times New Roman" panose="02020603050405020304" pitchFamily="18" charset="0"/>
              </a:rPr>
              <a:t>Эконостат</a:t>
            </a:r>
            <a:r>
              <a:rPr lang="ru-RU" sz="2400" spc="-150" dirty="0">
                <a:latin typeface="Times New Roman" panose="02020603050405020304" pitchFamily="18" charset="0"/>
                <a:cs typeface="Times New Roman" panose="02020603050405020304" pitchFamily="18" charset="0"/>
              </a:rPr>
              <a:t> служит для дополнительного обогащения горючей смеси при полной нагрузке двигателя и представляет собой </a:t>
            </a:r>
            <a:r>
              <a:rPr lang="ru-RU" sz="2400" spc="-150" dirty="0" err="1">
                <a:latin typeface="Times New Roman" panose="02020603050405020304" pitchFamily="18" charset="0"/>
                <a:cs typeface="Times New Roman" panose="02020603050405020304" pitchFamily="18" charset="0"/>
              </a:rPr>
              <a:t>экономайзерное</a:t>
            </a:r>
            <a:r>
              <a:rPr lang="ru-RU" sz="2400" spc="-150" dirty="0">
                <a:latin typeface="Times New Roman" panose="02020603050405020304" pitchFamily="18" charset="0"/>
                <a:cs typeface="Times New Roman" panose="02020603050405020304" pitchFamily="18" charset="0"/>
              </a:rPr>
              <a:t> устройство. </a:t>
            </a:r>
            <a:r>
              <a:rPr lang="ru-RU" sz="2400" spc="-150" dirty="0" err="1">
                <a:latin typeface="Times New Roman" panose="02020603050405020304" pitchFamily="18" charset="0"/>
                <a:cs typeface="Times New Roman" panose="02020603050405020304" pitchFamily="18" charset="0"/>
              </a:rPr>
              <a:t>Эконостат</a:t>
            </a:r>
            <a:r>
              <a:rPr lang="ru-RU" sz="2400" spc="-150" dirty="0">
                <a:latin typeface="Times New Roman" panose="02020603050405020304" pitchFamily="18" charset="0"/>
                <a:cs typeface="Times New Roman" panose="02020603050405020304" pitchFamily="18" charset="0"/>
              </a:rPr>
              <a:t> включает в себя топливный жиклер (25) с трубкой, топливный канал и распылитель (13). </a:t>
            </a:r>
            <a:r>
              <a:rPr lang="ru-RU" sz="2400" spc="-150" dirty="0" err="1">
                <a:latin typeface="Times New Roman" panose="02020603050405020304" pitchFamily="18" charset="0"/>
                <a:cs typeface="Times New Roman" panose="02020603050405020304" pitchFamily="18" charset="0"/>
              </a:rPr>
              <a:t>Эконостатом</a:t>
            </a:r>
            <a:r>
              <a:rPr lang="ru-RU" sz="2400" spc="-150" dirty="0">
                <a:latin typeface="Times New Roman" panose="02020603050405020304" pitchFamily="18" charset="0"/>
                <a:cs typeface="Times New Roman" panose="02020603050405020304" pitchFamily="18" charset="0"/>
              </a:rPr>
              <a:t> оборудована вторичная камера карбюратора. Он вступает в работу при полностью открытых дроссельных заслонках и максимальной частоте вращения коленчатого вала двигателя. При этом топливо из поплавковой камеры поступает через топливный жиклер (25) и топливный канал в распылитель (13) </a:t>
            </a:r>
            <a:r>
              <a:rPr lang="ru-RU" sz="2400" spc="-150" dirty="0" err="1">
                <a:latin typeface="Times New Roman" panose="02020603050405020304" pitchFamily="18" charset="0"/>
                <a:cs typeface="Times New Roman" panose="02020603050405020304" pitchFamily="18" charset="0"/>
              </a:rPr>
              <a:t>эконостата</a:t>
            </a:r>
            <a:r>
              <a:rPr lang="ru-RU" sz="2400" spc="-150" dirty="0">
                <a:latin typeface="Times New Roman" panose="02020603050405020304" pitchFamily="18" charset="0"/>
                <a:cs typeface="Times New Roman" panose="02020603050405020304" pitchFamily="18" charset="0"/>
              </a:rPr>
              <a:t> и из него во вторичную камеру карбюратора, обогащая горючую смесь.</a:t>
            </a:r>
          </a:p>
        </p:txBody>
      </p:sp>
    </p:spTree>
    <p:extLst>
      <p:ext uri="{BB962C8B-B14F-4D97-AF65-F5344CB8AC3E}">
        <p14:creationId xmlns:p14="http://schemas.microsoft.com/office/powerpoint/2010/main" val="3363000676"/>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0" y="0"/>
            <a:ext cx="9144000" cy="6858000"/>
          </a:xfrm>
        </p:spPr>
        <p:txBody>
          <a:bodyPr>
            <a:normAutofit fontScale="92500" lnSpcReduction="10000"/>
          </a:bodyPr>
          <a:lstStyle/>
          <a:p>
            <a:pPr marL="0" indent="457200" algn="just">
              <a:buNone/>
            </a:pPr>
            <a:r>
              <a:rPr lang="ru-RU" sz="2400" dirty="0">
                <a:latin typeface="Times New Roman" panose="02020603050405020304" pitchFamily="18" charset="0"/>
                <a:cs typeface="Times New Roman" panose="02020603050405020304" pitchFamily="18" charset="0"/>
              </a:rPr>
              <a:t>Экономайзер мощностных режимов исключает изменение степени обогащения горючей смеси из-за пульсации вакуума под дроссельными заслонками карбюратора. Процесс всасывания горючей смеси в цилиндры двигателя является прерывистым, и его пульсация возрастает при уменьшении частоты вращения коленчатого вала. При этом пульсация передается и на главную дозирующую систему, снижая эффективность автоматического регулирования состава горючей смеси. Экономайзер (21) мощностных режимов — диафрагменного типа. Он соединен с главной дозирующей системой первичной камеры топливным каналом, в котором установлен топливный жиклер (22) экономайзера, и через шариковый клапан (23) — с поплавковой камерой (16). Экономайзер также связан воздушным каналом с пространством под дроссельной заслонкой. При незначительном открытии дроссельной заслонки (32) шариковый клапан (23) закрыт, так как диафрагма экономайзера удерживается вакуумом под дроссельной заслонкой. При значительном открытии дроссельной заслонки вакуум уменьшается, диафрагма экономайзера с иглой прогибается под действием пружины и открывает клапан (23). Топливо из поплавковой камеры проходит через открытый клапан, топливный жиклер (22) и топливный канал в эмульсионный колодец с трубкой (39). Оно добавляется к топливу, выходящему из главного топливного жиклера (38) первичной камеры и поступает через распылитель (9) в первичную камеру карбюратора, выравнивая состав горючей смеси.</a:t>
            </a:r>
          </a:p>
        </p:txBody>
      </p:sp>
    </p:spTree>
    <p:extLst>
      <p:ext uri="{BB962C8B-B14F-4D97-AF65-F5344CB8AC3E}">
        <p14:creationId xmlns:p14="http://schemas.microsoft.com/office/powerpoint/2010/main" val="2187276218"/>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0" y="188640"/>
            <a:ext cx="9144000" cy="6669360"/>
          </a:xfrm>
        </p:spPr>
        <p:txBody>
          <a:bodyPr>
            <a:normAutofit/>
          </a:bodyPr>
          <a:lstStyle/>
          <a:p>
            <a:pPr marL="0" indent="457200" algn="just">
              <a:buNone/>
            </a:pPr>
            <a:r>
              <a:rPr lang="ru-RU" sz="2400" dirty="0">
                <a:latin typeface="Times New Roman" panose="02020603050405020304" pitchFamily="18" charset="0"/>
                <a:cs typeface="Times New Roman" panose="02020603050405020304" pitchFamily="18" charset="0"/>
              </a:rPr>
              <a:t>Экономайзер принудительного холостого хода обеспечивает уменьшение расхода топлива и снижает токсичность отработавших газов на </a:t>
            </a:r>
            <a:r>
              <a:rPr lang="ru-RU" sz="2400" dirty="0" err="1">
                <a:latin typeface="Times New Roman" panose="02020603050405020304" pitchFamily="18" charset="0"/>
                <a:cs typeface="Times New Roman" panose="02020603050405020304" pitchFamily="18" charset="0"/>
              </a:rPr>
              <a:t>режимепринудительного</a:t>
            </a:r>
            <a:r>
              <a:rPr lang="ru-RU" sz="2400" dirty="0">
                <a:latin typeface="Times New Roman" panose="02020603050405020304" pitchFamily="18" charset="0"/>
                <a:cs typeface="Times New Roman" panose="02020603050405020304" pitchFamily="18" charset="0"/>
              </a:rPr>
              <a:t> холостого хода двигателя.</a:t>
            </a:r>
          </a:p>
          <a:p>
            <a:pPr marL="0" indent="457200" algn="just">
              <a:buNone/>
            </a:pPr>
            <a:r>
              <a:rPr lang="ru-RU" sz="2400" dirty="0">
                <a:latin typeface="Times New Roman" panose="02020603050405020304" pitchFamily="18" charset="0"/>
                <a:cs typeface="Times New Roman" panose="02020603050405020304" pitchFamily="18" charset="0"/>
              </a:rPr>
              <a:t>Экономайзер принудительного холостого хода состоит из концевого выключателя, установленного на регулировочном винте количества смеси холостого хода, электромагнитного запорного клапана (4) и электронного блока управления. На режиме принудительного холостого хода (торможение двигателем, движение под уклон, при переключении передач) дроссельные заслонки первичной и вторичной камер карбюратора закрыты, педаль управления дроссельными заслонками отпущена. В этом случае концевой выключатель карбюратора замкнут, электромагнитный клапан (4) выключается, его игла запирает топливный жиклер (5) холостого хода, и подача топлива в систему холостого хода прекращается.</a:t>
            </a:r>
          </a:p>
          <a:p>
            <a:pPr marL="0" indent="457200" algn="just">
              <a:buNone/>
            </a:pPr>
            <a:endParaRPr lang="ru-RU" sz="2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755202216"/>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0" y="0"/>
            <a:ext cx="9144000" cy="6858000"/>
          </a:xfrm>
        </p:spPr>
        <p:txBody>
          <a:bodyPr>
            <a:normAutofit/>
          </a:bodyPr>
          <a:lstStyle/>
          <a:p>
            <a:pPr marL="0" indent="0" algn="ctr">
              <a:buNone/>
            </a:pPr>
            <a:endParaRPr lang="ru-RU" sz="2400" b="1" dirty="0" smtClean="0">
              <a:latin typeface="Times New Roman" panose="02020603050405020304" pitchFamily="18" charset="0"/>
              <a:cs typeface="Times New Roman" panose="02020603050405020304" pitchFamily="18" charset="0"/>
            </a:endParaRPr>
          </a:p>
          <a:p>
            <a:pPr marL="0" indent="0" algn="ctr">
              <a:buNone/>
            </a:pPr>
            <a:r>
              <a:rPr lang="ru-RU" sz="2400" b="1" dirty="0" smtClean="0">
                <a:latin typeface="Times New Roman" panose="02020603050405020304" pitchFamily="18" charset="0"/>
                <a:cs typeface="Times New Roman" panose="02020603050405020304" pitchFamily="18" charset="0"/>
              </a:rPr>
              <a:t>4</a:t>
            </a:r>
            <a:r>
              <a:rPr lang="ru-RU" sz="2400" b="1" dirty="0">
                <a:latin typeface="Times New Roman" panose="02020603050405020304" pitchFamily="18" charset="0"/>
                <a:cs typeface="Times New Roman" panose="02020603050405020304" pitchFamily="18" charset="0"/>
              </a:rPr>
              <a:t>. Впускной и выпускной трубопроводы</a:t>
            </a:r>
          </a:p>
          <a:p>
            <a:pPr marL="0" indent="457200" algn="just">
              <a:buNone/>
            </a:pPr>
            <a:r>
              <a:rPr lang="ru-RU" sz="2400" dirty="0">
                <a:latin typeface="Times New Roman" panose="02020603050405020304" pitchFamily="18" charset="0"/>
                <a:cs typeface="Times New Roman" panose="02020603050405020304" pitchFamily="18" charset="0"/>
              </a:rPr>
              <a:t>Впускной и выпускной трубопроводы обеспечивают подачу в </a:t>
            </a:r>
            <a:r>
              <a:rPr lang="ru-RU" sz="2400" dirty="0" smtClean="0">
                <a:latin typeface="Times New Roman" panose="02020603050405020304" pitchFamily="18" charset="0"/>
                <a:cs typeface="Times New Roman" panose="02020603050405020304" pitchFamily="18" charset="0"/>
              </a:rPr>
              <a:t>цилиндры горючей </a:t>
            </a:r>
            <a:r>
              <a:rPr lang="ru-RU" sz="2400" dirty="0">
                <a:latin typeface="Times New Roman" panose="02020603050405020304" pitchFamily="18" charset="0"/>
                <a:cs typeface="Times New Roman" panose="02020603050405020304" pitchFamily="18" charset="0"/>
              </a:rPr>
              <a:t>смеси и удаление отработавших газов. Впускной трубопровод </a:t>
            </a:r>
            <a:r>
              <a:rPr lang="ru-RU" sz="2400" dirty="0" smtClean="0">
                <a:latin typeface="Times New Roman" panose="02020603050405020304" pitchFamily="18" charset="0"/>
                <a:cs typeface="Times New Roman" panose="02020603050405020304" pitchFamily="18" charset="0"/>
              </a:rPr>
              <a:t>служит для </a:t>
            </a:r>
            <a:r>
              <a:rPr lang="ru-RU" sz="2400" dirty="0">
                <a:latin typeface="Times New Roman" panose="02020603050405020304" pitchFamily="18" charset="0"/>
                <a:cs typeface="Times New Roman" panose="02020603050405020304" pitchFamily="18" charset="0"/>
              </a:rPr>
              <a:t>равномерной подачи горючей смеси из карбюратора в цилиндры двигателя.</a:t>
            </a:r>
          </a:p>
          <a:p>
            <a:pPr marL="0" indent="457200" algn="just">
              <a:buNone/>
            </a:pPr>
            <a:r>
              <a:rPr lang="ru-RU" sz="2400" dirty="0">
                <a:latin typeface="Times New Roman" panose="02020603050405020304" pitchFamily="18" charset="0"/>
                <a:cs typeface="Times New Roman" panose="02020603050405020304" pitchFamily="18" charset="0"/>
              </a:rPr>
              <a:t>На двигателях автомобилей применяют впускной трубопровод, </a:t>
            </a:r>
            <a:r>
              <a:rPr lang="ru-RU" sz="2400" dirty="0" smtClean="0">
                <a:latin typeface="Times New Roman" panose="02020603050405020304" pitchFamily="18" charset="0"/>
                <a:cs typeface="Times New Roman" panose="02020603050405020304" pitchFamily="18" charset="0"/>
              </a:rPr>
              <a:t>отлитый из </a:t>
            </a:r>
            <a:r>
              <a:rPr lang="ru-RU" sz="2400" dirty="0">
                <a:latin typeface="Times New Roman" panose="02020603050405020304" pitchFamily="18" charset="0"/>
                <a:cs typeface="Times New Roman" panose="02020603050405020304" pitchFamily="18" charset="0"/>
              </a:rPr>
              <a:t>алюминиевого </a:t>
            </a:r>
            <a:r>
              <a:rPr lang="ru-RU" sz="2400" dirty="0" smtClean="0">
                <a:latin typeface="Times New Roman" panose="02020603050405020304" pitchFamily="18" charset="0"/>
                <a:cs typeface="Times New Roman" panose="02020603050405020304" pitchFamily="18" charset="0"/>
              </a:rPr>
              <a:t>сплава. Для </a:t>
            </a:r>
            <a:r>
              <a:rPr lang="ru-RU" sz="2400" dirty="0">
                <a:latin typeface="Times New Roman" panose="02020603050405020304" pitchFamily="18" charset="0"/>
                <a:cs typeface="Times New Roman" panose="02020603050405020304" pitchFamily="18" charset="0"/>
              </a:rPr>
              <a:t>лучшего испарения топлива,</a:t>
            </a:r>
          </a:p>
          <a:p>
            <a:pPr marL="0" indent="457200" algn="just">
              <a:buNone/>
            </a:pPr>
            <a:r>
              <a:rPr lang="ru-RU" sz="2400" dirty="0">
                <a:latin typeface="Times New Roman" panose="02020603050405020304" pitchFamily="18" charset="0"/>
                <a:cs typeface="Times New Roman" panose="02020603050405020304" pitchFamily="18" charset="0"/>
              </a:rPr>
              <a:t>оседающего на стенках, трубопровод </a:t>
            </a:r>
            <a:r>
              <a:rPr lang="ru-RU" sz="2400" dirty="0" smtClean="0">
                <a:latin typeface="Times New Roman" panose="02020603050405020304" pitchFamily="18" charset="0"/>
                <a:cs typeface="Times New Roman" panose="02020603050405020304" pitchFamily="18" charset="0"/>
              </a:rPr>
              <a:t>имеет обогреватель </a:t>
            </a:r>
            <a:r>
              <a:rPr lang="ru-RU" sz="2400" dirty="0">
                <a:latin typeface="Times New Roman" panose="02020603050405020304" pitchFamily="18" charset="0"/>
                <a:cs typeface="Times New Roman" panose="02020603050405020304" pitchFamily="18" charset="0"/>
              </a:rPr>
              <a:t>(рубашку), в котором </a:t>
            </a:r>
            <a:r>
              <a:rPr lang="ru-RU" sz="2400" dirty="0" smtClean="0">
                <a:latin typeface="Times New Roman" panose="02020603050405020304" pitchFamily="18" charset="0"/>
                <a:cs typeface="Times New Roman" panose="02020603050405020304" pitchFamily="18" charset="0"/>
              </a:rPr>
              <a:t>циркулирует жидкость </a:t>
            </a:r>
            <a:r>
              <a:rPr lang="ru-RU" sz="2400" dirty="0">
                <a:latin typeface="Times New Roman" panose="02020603050405020304" pitchFamily="18" charset="0"/>
                <a:cs typeface="Times New Roman" panose="02020603050405020304" pitchFamily="18" charset="0"/>
              </a:rPr>
              <a:t>системы охлаждения двигателя.</a:t>
            </a:r>
          </a:p>
          <a:p>
            <a:pPr marL="0" indent="457200" algn="just">
              <a:buNone/>
            </a:pPr>
            <a:r>
              <a:rPr lang="ru-RU" sz="2400" dirty="0">
                <a:latin typeface="Times New Roman" panose="02020603050405020304" pitchFamily="18" charset="0"/>
                <a:cs typeface="Times New Roman" panose="02020603050405020304" pitchFamily="18" charset="0"/>
              </a:rPr>
              <a:t>Выпускной трубопровод предназначен для </a:t>
            </a:r>
            <a:r>
              <a:rPr lang="ru-RU" sz="2400" dirty="0" smtClean="0">
                <a:latin typeface="Times New Roman" panose="02020603050405020304" pitchFamily="18" charset="0"/>
                <a:cs typeface="Times New Roman" panose="02020603050405020304" pitchFamily="18" charset="0"/>
              </a:rPr>
              <a:t>отвода отработавших </a:t>
            </a:r>
            <a:r>
              <a:rPr lang="ru-RU" sz="2400" dirty="0">
                <a:latin typeface="Times New Roman" panose="02020603050405020304" pitchFamily="18" charset="0"/>
                <a:cs typeface="Times New Roman" panose="02020603050405020304" pitchFamily="18" charset="0"/>
              </a:rPr>
              <a:t>газов из цилиндров двигателя. </a:t>
            </a:r>
            <a:r>
              <a:rPr lang="ru-RU" sz="2400" dirty="0" smtClean="0">
                <a:latin typeface="Times New Roman" panose="02020603050405020304" pitchFamily="18" charset="0"/>
                <a:cs typeface="Times New Roman" panose="02020603050405020304" pitchFamily="18" charset="0"/>
              </a:rPr>
              <a:t>На двигателях автомобилей устанавливают выпускные </a:t>
            </a:r>
            <a:r>
              <a:rPr lang="ru-RU" sz="2400" dirty="0">
                <a:latin typeface="Times New Roman" panose="02020603050405020304" pitchFamily="18" charset="0"/>
                <a:cs typeface="Times New Roman" panose="02020603050405020304" pitchFamily="18" charset="0"/>
              </a:rPr>
              <a:t>трубопроводы, отлитые из чугуна.</a:t>
            </a:r>
          </a:p>
          <a:p>
            <a:pPr marL="0" indent="457200" algn="just">
              <a:buNone/>
            </a:pPr>
            <a:endParaRPr lang="ru-RU" sz="2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512457646"/>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sz="2400" dirty="0">
                <a:latin typeface="Times New Roman" panose="02020603050405020304" pitchFamily="18" charset="0"/>
                <a:cs typeface="Times New Roman" panose="02020603050405020304" pitchFamily="18" charset="0"/>
              </a:rPr>
              <a:t>Впускной </a:t>
            </a:r>
            <a:r>
              <a:rPr lang="ru-RU" sz="2400" dirty="0" smtClean="0">
                <a:latin typeface="Times New Roman" panose="02020603050405020304" pitchFamily="18" charset="0"/>
                <a:cs typeface="Times New Roman" panose="02020603050405020304" pitchFamily="18" charset="0"/>
              </a:rPr>
              <a:t>и выпускной </a:t>
            </a:r>
            <a:r>
              <a:rPr lang="ru-RU" sz="2400" dirty="0">
                <a:latin typeface="Times New Roman" panose="02020603050405020304" pitchFamily="18" charset="0"/>
                <a:cs typeface="Times New Roman" panose="02020603050405020304" pitchFamily="18" charset="0"/>
              </a:rPr>
              <a:t>трубопроводы</a:t>
            </a:r>
            <a:br>
              <a:rPr lang="ru-RU" sz="2400" dirty="0">
                <a:latin typeface="Times New Roman" panose="02020603050405020304" pitchFamily="18" charset="0"/>
                <a:cs typeface="Times New Roman" panose="02020603050405020304" pitchFamily="18" charset="0"/>
              </a:rPr>
            </a:br>
            <a:endParaRPr lang="ru-RU" sz="2400" dirty="0">
              <a:latin typeface="Times New Roman" panose="02020603050405020304" pitchFamily="18" charset="0"/>
              <a:cs typeface="Times New Roman" panose="02020603050405020304" pitchFamily="18" charset="0"/>
            </a:endParaRPr>
          </a:p>
        </p:txBody>
      </p:sp>
      <p:pic>
        <p:nvPicPr>
          <p:cNvPr id="4" name="Объект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187624" y="908721"/>
            <a:ext cx="6984775" cy="4176464"/>
          </a:xfrm>
        </p:spPr>
      </p:pic>
      <p:sp>
        <p:nvSpPr>
          <p:cNvPr id="5" name="TextBox 4"/>
          <p:cNvSpPr txBox="1"/>
          <p:nvPr/>
        </p:nvSpPr>
        <p:spPr>
          <a:xfrm>
            <a:off x="1403648" y="5733256"/>
            <a:ext cx="7047325" cy="369332"/>
          </a:xfrm>
          <a:prstGeom prst="rect">
            <a:avLst/>
          </a:prstGeom>
          <a:noFill/>
        </p:spPr>
        <p:txBody>
          <a:bodyPr wrap="square" rtlCol="0">
            <a:spAutoFit/>
          </a:bodyPr>
          <a:lstStyle/>
          <a:p>
            <a:r>
              <a:rPr lang="ru-RU" dirty="0">
                <a:latin typeface="Times New Roman" panose="02020603050405020304" pitchFamily="18" charset="0"/>
                <a:cs typeface="Times New Roman" panose="02020603050405020304" pitchFamily="18" charset="0"/>
              </a:rPr>
              <a:t>1,5 - трубопроводы; 2, 4, 6, 7 - фланцы; 3 - трубка; 8 - шпилька.</a:t>
            </a:r>
          </a:p>
        </p:txBody>
      </p:sp>
      <p:sp>
        <p:nvSpPr>
          <p:cNvPr id="6" name="TextBox 5"/>
          <p:cNvSpPr txBox="1"/>
          <p:nvPr/>
        </p:nvSpPr>
        <p:spPr>
          <a:xfrm>
            <a:off x="4644008" y="5301208"/>
            <a:ext cx="769763" cy="369332"/>
          </a:xfrm>
          <a:prstGeom prst="rect">
            <a:avLst/>
          </a:prstGeom>
          <a:noFill/>
        </p:spPr>
        <p:txBody>
          <a:bodyPr wrap="none" rtlCol="0">
            <a:spAutoFit/>
          </a:bodyPr>
          <a:lstStyle/>
          <a:p>
            <a:r>
              <a:rPr lang="ru-RU" dirty="0" smtClean="0">
                <a:latin typeface="Times New Roman" panose="02020603050405020304" pitchFamily="18" charset="0"/>
                <a:cs typeface="Times New Roman" panose="02020603050405020304" pitchFamily="18" charset="0"/>
              </a:rPr>
              <a:t>Рис. 6</a:t>
            </a:r>
            <a:endParaRPr lang="ru-RU"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639552007"/>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12700" y="0"/>
            <a:ext cx="9131300" cy="6858000"/>
          </a:xfrm>
        </p:spPr>
        <p:txBody>
          <a:bodyPr>
            <a:normAutofit/>
          </a:bodyPr>
          <a:lstStyle/>
          <a:p>
            <a:pPr marL="0" indent="457200" algn="just">
              <a:buNone/>
            </a:pPr>
            <a:endParaRPr lang="ru-RU" sz="2400" dirty="0" smtClean="0">
              <a:latin typeface="Times New Roman" panose="02020603050405020304" pitchFamily="18" charset="0"/>
              <a:cs typeface="Times New Roman" panose="02020603050405020304" pitchFamily="18" charset="0"/>
            </a:endParaRPr>
          </a:p>
          <a:p>
            <a:pPr marL="0" indent="457200" algn="just">
              <a:buNone/>
            </a:pPr>
            <a:r>
              <a:rPr lang="ru-RU" sz="2400" dirty="0" smtClean="0">
                <a:latin typeface="Times New Roman" panose="02020603050405020304" pitchFamily="18" charset="0"/>
                <a:cs typeface="Times New Roman" panose="02020603050405020304" pitchFamily="18" charset="0"/>
              </a:rPr>
              <a:t>Впускной трубопровод (5) двигателя (рис. 6) имеет фланцы (4) и (6). Фланец (4) предназначен для установки карбюратора, а фланец (6) — для соединения с головкой блока цилиндров. Выпускной трубопровод (1) имеет фланцы (2) и (7). Фланец (2) служит для крепления приемной трубы глушителей, а фланец (7) — для связи с головкой блока цилиндров. Впускной и выпускной трубопроводы крепятся шпильками (8) к головке блока цилиндров через металлоасбестовые прокладки, обеспечивающие герметичность их </a:t>
            </a:r>
            <a:r>
              <a:rPr lang="ru-RU" sz="2400" dirty="0">
                <a:latin typeface="Times New Roman" panose="02020603050405020304" pitchFamily="18" charset="0"/>
                <a:cs typeface="Times New Roman" panose="02020603050405020304" pitchFamily="18" charset="0"/>
              </a:rPr>
              <a:t>соединения. </a:t>
            </a:r>
            <a:endParaRPr lang="ru-RU" sz="2400" dirty="0" smtClean="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239865093"/>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0" y="0"/>
            <a:ext cx="9144000" cy="6126163"/>
          </a:xfrm>
        </p:spPr>
        <p:txBody>
          <a:bodyPr>
            <a:normAutofit/>
          </a:bodyPr>
          <a:lstStyle/>
          <a:p>
            <a:pPr marL="0" indent="0">
              <a:buNone/>
            </a:pPr>
            <a:endParaRPr lang="ru-RU" dirty="0" smtClean="0"/>
          </a:p>
          <a:p>
            <a:pPr marL="0" indent="457200" algn="just">
              <a:buNone/>
            </a:pPr>
            <a:r>
              <a:rPr lang="ru-RU" sz="2400" b="1" dirty="0" smtClean="0">
                <a:latin typeface="Times New Roman" panose="02020603050405020304" pitchFamily="18" charset="0"/>
                <a:cs typeface="Times New Roman" panose="02020603050405020304" pitchFamily="18" charset="0"/>
              </a:rPr>
              <a:t>Глушитель</a:t>
            </a:r>
            <a:r>
              <a:rPr lang="ru-RU" sz="2400" dirty="0" smtClean="0">
                <a:latin typeface="Times New Roman" panose="02020603050405020304" pitchFamily="18" charset="0"/>
                <a:cs typeface="Times New Roman" panose="02020603050405020304" pitchFamily="18" charset="0"/>
              </a:rPr>
              <a:t> уменьшает </a:t>
            </a:r>
            <a:r>
              <a:rPr lang="ru-RU" sz="2400" dirty="0">
                <a:latin typeface="Times New Roman" panose="02020603050405020304" pitchFamily="18" charset="0"/>
                <a:cs typeface="Times New Roman" panose="02020603050405020304" pitchFamily="18" charset="0"/>
              </a:rPr>
              <a:t>шум при выпуске отработавших газов из цилиндров двигателя. </a:t>
            </a:r>
          </a:p>
          <a:p>
            <a:pPr marL="0" indent="457200" algn="just">
              <a:buNone/>
            </a:pPr>
            <a:r>
              <a:rPr lang="ru-RU" sz="2400" dirty="0" smtClean="0">
                <a:latin typeface="Times New Roman" panose="02020603050405020304" pitchFamily="18" charset="0"/>
                <a:cs typeface="Times New Roman" panose="02020603050405020304" pitchFamily="18" charset="0"/>
              </a:rPr>
              <a:t>Глушители </a:t>
            </a:r>
            <a:r>
              <a:rPr lang="ru-RU" sz="2400" dirty="0">
                <a:latin typeface="Times New Roman" panose="02020603050405020304" pitchFamily="18" charset="0"/>
                <a:cs typeface="Times New Roman" panose="02020603050405020304" pitchFamily="18" charset="0"/>
              </a:rPr>
              <a:t>неразборные, сварены из двух штампованных половин. Внутри глушителей имеются трубы </a:t>
            </a:r>
            <a:r>
              <a:rPr lang="ru-RU" sz="2400" dirty="0" smtClean="0">
                <a:latin typeface="Times New Roman" panose="02020603050405020304" pitchFamily="18" charset="0"/>
                <a:cs typeface="Times New Roman" panose="02020603050405020304" pitchFamily="18" charset="0"/>
              </a:rPr>
              <a:t> </a:t>
            </a:r>
            <a:r>
              <a:rPr lang="ru-RU" sz="2400" dirty="0">
                <a:latin typeface="Times New Roman" panose="02020603050405020304" pitchFamily="18" charset="0"/>
                <a:cs typeface="Times New Roman" panose="02020603050405020304" pitchFamily="18" charset="0"/>
              </a:rPr>
              <a:t>с большим количеством отверстий, а также </a:t>
            </a:r>
            <a:r>
              <a:rPr lang="ru-RU" sz="2400" dirty="0" smtClean="0">
                <a:latin typeface="Times New Roman" panose="02020603050405020304" pitchFamily="18" charset="0"/>
                <a:cs typeface="Times New Roman" panose="02020603050405020304" pitchFamily="18" charset="0"/>
              </a:rPr>
              <a:t>перегородки. </a:t>
            </a:r>
            <a:r>
              <a:rPr lang="ru-RU" sz="2400" dirty="0">
                <a:latin typeface="Times New Roman" panose="02020603050405020304" pitchFamily="18" charset="0"/>
                <a:cs typeface="Times New Roman" panose="02020603050405020304" pitchFamily="18" charset="0"/>
              </a:rPr>
              <a:t>Отработавшие газы, поступающие из приемных </a:t>
            </a:r>
            <a:r>
              <a:rPr lang="ru-RU" sz="2400" dirty="0" smtClean="0">
                <a:latin typeface="Times New Roman" panose="02020603050405020304" pitchFamily="18" charset="0"/>
                <a:cs typeface="Times New Roman" panose="02020603050405020304" pitchFamily="18" charset="0"/>
              </a:rPr>
              <a:t>труб </a:t>
            </a:r>
            <a:r>
              <a:rPr lang="ru-RU" sz="2400" dirty="0">
                <a:latin typeface="Times New Roman" panose="02020603050405020304" pitchFamily="18" charset="0"/>
                <a:cs typeface="Times New Roman" panose="02020603050405020304" pitchFamily="18" charset="0"/>
              </a:rPr>
              <a:t>в </a:t>
            </a:r>
            <a:r>
              <a:rPr lang="ru-RU" sz="2400" dirty="0" smtClean="0">
                <a:latin typeface="Times New Roman" panose="02020603050405020304" pitchFamily="18" charset="0"/>
                <a:cs typeface="Times New Roman" panose="02020603050405020304" pitchFamily="18" charset="0"/>
              </a:rPr>
              <a:t>глушитель, расширяются</a:t>
            </a:r>
            <a:r>
              <a:rPr lang="ru-RU" sz="2400" dirty="0">
                <a:latin typeface="Times New Roman" panose="02020603050405020304" pitchFamily="18" charset="0"/>
                <a:cs typeface="Times New Roman" panose="02020603050405020304" pitchFamily="18" charset="0"/>
              </a:rPr>
              <a:t>, меняют направление и, проходя через отверстия в трубах, резко снижают свою скорость. Это приводит к уменьшению шума выпуска отработавших газов через </a:t>
            </a:r>
            <a:r>
              <a:rPr lang="ru-RU" sz="2400" dirty="0" smtClean="0">
                <a:latin typeface="Times New Roman" panose="02020603050405020304" pitchFamily="18" charset="0"/>
                <a:cs typeface="Times New Roman" panose="02020603050405020304" pitchFamily="18" charset="0"/>
              </a:rPr>
              <a:t>трубу. </a:t>
            </a:r>
            <a:r>
              <a:rPr lang="ru-RU" sz="2400" dirty="0">
                <a:latin typeface="Times New Roman" panose="02020603050405020304" pitchFamily="18" charset="0"/>
                <a:cs typeface="Times New Roman" panose="02020603050405020304" pitchFamily="18" charset="0"/>
              </a:rPr>
              <a:t>Глушители позволяют снизить шум отработавших газов, выбрасываемых в окружающую среду, до 78дБ. Потери мощности двигателя на преодоление сопротивления глушителей составляют примерно 4%. Глушители на автомобиле прикрепляются к полу кузова резиновыми деталями.</a:t>
            </a:r>
          </a:p>
        </p:txBody>
      </p:sp>
    </p:spTree>
    <p:extLst>
      <p:ext uri="{BB962C8B-B14F-4D97-AF65-F5344CB8AC3E}">
        <p14:creationId xmlns:p14="http://schemas.microsoft.com/office/powerpoint/2010/main" val="1341425947"/>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922114"/>
          </a:xfrm>
        </p:spPr>
        <p:txBody>
          <a:bodyPr>
            <a:normAutofit fontScale="90000"/>
          </a:bodyPr>
          <a:lstStyle/>
          <a:p>
            <a:pPr marL="0" indent="0"/>
            <a:r>
              <a:rPr lang="ru-RU" sz="2400" dirty="0">
                <a:latin typeface="Times New Roman" pitchFamily="18" charset="0"/>
                <a:cs typeface="Times New Roman" pitchFamily="18" charset="0"/>
              </a:rPr>
              <a:t>Видеофильм </a:t>
            </a:r>
            <a:br>
              <a:rPr lang="ru-RU" sz="2400" dirty="0">
                <a:latin typeface="Times New Roman" pitchFamily="18" charset="0"/>
                <a:cs typeface="Times New Roman" pitchFamily="18" charset="0"/>
              </a:rPr>
            </a:br>
            <a:r>
              <a:rPr lang="ru-RU" sz="2400" dirty="0">
                <a:latin typeface="Times New Roman" pitchFamily="18" charset="0"/>
                <a:cs typeface="Times New Roman" pitchFamily="18" charset="0"/>
              </a:rPr>
              <a:t>«СИСТЕМА ПИТАНИЯ КАРБЮРАТОРНОГО ДВИГАТЕЛЯ»</a:t>
            </a:r>
            <a:br>
              <a:rPr lang="ru-RU" sz="2400" dirty="0">
                <a:latin typeface="Times New Roman" pitchFamily="18" charset="0"/>
                <a:cs typeface="Times New Roman" pitchFamily="18" charset="0"/>
              </a:rPr>
            </a:br>
            <a:endParaRPr lang="ru-RU" sz="2400" dirty="0"/>
          </a:p>
        </p:txBody>
      </p:sp>
      <p:pic>
        <p:nvPicPr>
          <p:cNvPr id="5" name="Клип - videoplayback - Фрагмент1(00_00_35.640-00_26_15.800).mp4">
            <a:hlinkClick r:id="" action="ppaction://media"/>
          </p:cNvPr>
          <p:cNvPicPr>
            <a:picLocks noGrp="1" noChangeAspect="1"/>
          </p:cNvPicPr>
          <p:nvPr>
            <p:ph idx="1"/>
            <a:videoFile r:link="rId2"/>
            <p:extLst>
              <p:ext uri="{DAA4B4D4-6D71-4841-9C94-3DE7FCFB9230}">
                <p14:media xmlns:p14="http://schemas.microsoft.com/office/powerpoint/2010/main" r:embed="rId1"/>
              </p:ext>
            </p:extLst>
          </p:nvPr>
        </p:nvPicPr>
        <p:blipFill>
          <a:blip r:embed="rId4"/>
          <a:stretch>
            <a:fillRect/>
          </a:stretch>
        </p:blipFill>
        <p:spPr>
          <a:xfrm>
            <a:off x="467544" y="1052513"/>
            <a:ext cx="8280920" cy="5328815"/>
          </a:xfrm>
        </p:spPr>
      </p:pic>
    </p:spTree>
    <p:extLst>
      <p:ext uri="{BB962C8B-B14F-4D97-AF65-F5344CB8AC3E}">
        <p14:creationId xmlns:p14="http://schemas.microsoft.com/office/powerpoint/2010/main" val="42736079"/>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5"/>
                                        </p:tgtEl>
                                      </p:cBhvr>
                                    </p:cmd>
                                  </p:childTnLst>
                                </p:cTn>
                              </p:par>
                            </p:childTnLst>
                          </p:cTn>
                        </p:par>
                      </p:childTnLst>
                    </p:cTn>
                  </p:par>
                </p:childTnLst>
              </p:cTn>
              <p:nextCondLst>
                <p:cond evt="onClick" delay="0">
                  <p:tgtEl>
                    <p:spTgt spid="5"/>
                  </p:tgtEl>
                </p:cond>
              </p:nextCondLst>
            </p:seq>
            <p:video>
              <p:cMediaNode vol="80000">
                <p:cTn id="7" fill="hold" display="0">
                  <p:stCondLst>
                    <p:cond delay="indefinite"/>
                  </p:stCondLst>
                </p:cTn>
                <p:tgtEl>
                  <p:spTgt spid="5"/>
                </p:tgtEl>
              </p:cMediaNode>
            </p:vide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0" y="0"/>
            <a:ext cx="9144000" cy="6833525"/>
          </a:xfrm>
        </p:spPr>
        <p:txBody>
          <a:bodyPr>
            <a:normAutofit fontScale="92500" lnSpcReduction="20000"/>
          </a:bodyPr>
          <a:lstStyle/>
          <a:p>
            <a:pPr marL="0" indent="0" algn="ctr">
              <a:buNone/>
            </a:pPr>
            <a:r>
              <a:rPr lang="ru-RU" sz="2400" dirty="0" smtClean="0">
                <a:latin typeface="Times New Roman" pitchFamily="18" charset="0"/>
                <a:cs typeface="Times New Roman" pitchFamily="18" charset="0"/>
              </a:rPr>
              <a:t>Приборы группы </a:t>
            </a:r>
            <a:r>
              <a:rPr lang="ru-RU" sz="2400" dirty="0" err="1" smtClean="0">
                <a:latin typeface="Times New Roman" pitchFamily="18" charset="0"/>
                <a:cs typeface="Times New Roman" pitchFamily="18" charset="0"/>
              </a:rPr>
              <a:t>воздухоподачи</a:t>
            </a:r>
            <a:r>
              <a:rPr lang="ru-RU" sz="2400" dirty="0" smtClean="0">
                <a:latin typeface="Times New Roman" pitchFamily="18" charset="0"/>
                <a:cs typeface="Times New Roman" pitchFamily="18" charset="0"/>
              </a:rPr>
              <a:t>: </a:t>
            </a:r>
          </a:p>
          <a:p>
            <a:r>
              <a:rPr lang="ru-RU" sz="2400" dirty="0" smtClean="0">
                <a:latin typeface="Times New Roman" pitchFamily="18" charset="0"/>
                <a:cs typeface="Times New Roman" pitchFamily="18" charset="0"/>
              </a:rPr>
              <a:t>воздухозаборник;</a:t>
            </a:r>
          </a:p>
          <a:p>
            <a:r>
              <a:rPr lang="ru-RU" sz="2400" dirty="0" smtClean="0">
                <a:latin typeface="Times New Roman" pitchFamily="18" charset="0"/>
                <a:cs typeface="Times New Roman" pitchFamily="18" charset="0"/>
              </a:rPr>
              <a:t>воздухоочиститель с воздухопроводом и соединительным патрубком с карбюратором.</a:t>
            </a:r>
          </a:p>
          <a:p>
            <a:pPr marL="0" indent="0" algn="ctr">
              <a:buNone/>
            </a:pPr>
            <a:r>
              <a:rPr lang="ru-RU" sz="2400" dirty="0" smtClean="0">
                <a:latin typeface="Times New Roman" pitchFamily="18" charset="0"/>
                <a:cs typeface="Times New Roman" pitchFamily="18" charset="0"/>
              </a:rPr>
              <a:t>Приборы подачи топлива: </a:t>
            </a:r>
          </a:p>
          <a:p>
            <a:r>
              <a:rPr lang="ru-RU" sz="2400" dirty="0" smtClean="0">
                <a:latin typeface="Times New Roman" pitchFamily="18" charset="0"/>
                <a:cs typeface="Times New Roman" pitchFamily="18" charset="0"/>
              </a:rPr>
              <a:t>топливный бак;</a:t>
            </a:r>
          </a:p>
          <a:p>
            <a:r>
              <a:rPr lang="ru-RU" sz="2400" dirty="0" smtClean="0">
                <a:latin typeface="Times New Roman" pitchFamily="18" charset="0"/>
                <a:cs typeface="Times New Roman" pitchFamily="18" charset="0"/>
              </a:rPr>
              <a:t>фильтр грубой очистки;</a:t>
            </a:r>
          </a:p>
          <a:p>
            <a:r>
              <a:rPr lang="ru-RU" sz="2400" dirty="0" smtClean="0">
                <a:latin typeface="Times New Roman" pitchFamily="18" charset="0"/>
                <a:cs typeface="Times New Roman" pitchFamily="18" charset="0"/>
              </a:rPr>
              <a:t>фильтр тонкой очистки;</a:t>
            </a:r>
          </a:p>
          <a:p>
            <a:r>
              <a:rPr lang="ru-RU" sz="2400" dirty="0" smtClean="0">
                <a:latin typeface="Times New Roman" pitchFamily="18" charset="0"/>
                <a:cs typeface="Times New Roman" pitchFamily="18" charset="0"/>
              </a:rPr>
              <a:t>топливный насос;</a:t>
            </a:r>
          </a:p>
          <a:p>
            <a:r>
              <a:rPr lang="ru-RU" sz="2400" dirty="0" smtClean="0">
                <a:latin typeface="Times New Roman" pitchFamily="18" charset="0"/>
                <a:cs typeface="Times New Roman" pitchFamily="18" charset="0"/>
              </a:rPr>
              <a:t>привод управления подачей топлива и воздуха. </a:t>
            </a:r>
          </a:p>
          <a:p>
            <a:pPr marL="0" indent="0" algn="ctr">
              <a:buNone/>
            </a:pPr>
            <a:r>
              <a:rPr lang="ru-RU" sz="2400" dirty="0" smtClean="0">
                <a:latin typeface="Times New Roman" pitchFamily="18" charset="0"/>
                <a:cs typeface="Times New Roman" pitchFamily="18" charset="0"/>
              </a:rPr>
              <a:t>	Приборы для приготовления и подачи горючей смеси: </a:t>
            </a:r>
          </a:p>
          <a:p>
            <a:r>
              <a:rPr lang="ru-RU" sz="2400" dirty="0" smtClean="0">
                <a:latin typeface="Times New Roman" pitchFamily="18" charset="0"/>
                <a:cs typeface="Times New Roman" pitchFamily="18" charset="0"/>
              </a:rPr>
              <a:t>карбюратор;</a:t>
            </a:r>
          </a:p>
          <a:p>
            <a:r>
              <a:rPr lang="ru-RU" sz="2400" dirty="0" smtClean="0">
                <a:latin typeface="Times New Roman" pitchFamily="18" charset="0"/>
                <a:cs typeface="Times New Roman" pitchFamily="18" charset="0"/>
              </a:rPr>
              <a:t>ограничитель максимального числа оборотов;</a:t>
            </a:r>
          </a:p>
          <a:p>
            <a:r>
              <a:rPr lang="ru-RU" sz="2400" dirty="0" smtClean="0">
                <a:latin typeface="Times New Roman" pitchFamily="18" charset="0"/>
                <a:cs typeface="Times New Roman" pitchFamily="18" charset="0"/>
              </a:rPr>
              <a:t>впускной трубопровод. </a:t>
            </a:r>
          </a:p>
          <a:p>
            <a:pPr marL="0" indent="0">
              <a:buNone/>
            </a:pPr>
            <a:r>
              <a:rPr lang="ru-RU" sz="2400" dirty="0" smtClean="0">
                <a:latin typeface="Times New Roman" pitchFamily="18" charset="0"/>
                <a:cs typeface="Times New Roman" pitchFamily="18" charset="0"/>
              </a:rPr>
              <a:t>	Приборы выпуска отработавших газов: </a:t>
            </a:r>
          </a:p>
          <a:p>
            <a:r>
              <a:rPr lang="ru-RU" sz="2400" dirty="0" smtClean="0">
                <a:latin typeface="Times New Roman" pitchFamily="18" charset="0"/>
                <a:cs typeface="Times New Roman" pitchFamily="18" charset="0"/>
              </a:rPr>
              <a:t>выпускные трубопроводы (коллекторы);</a:t>
            </a:r>
          </a:p>
          <a:p>
            <a:r>
              <a:rPr lang="ru-RU" sz="2400" dirty="0" smtClean="0">
                <a:latin typeface="Times New Roman" pitchFamily="18" charset="0"/>
                <a:cs typeface="Times New Roman" pitchFamily="18" charset="0"/>
              </a:rPr>
              <a:t>приемные трубы глушителя;</a:t>
            </a:r>
          </a:p>
          <a:p>
            <a:r>
              <a:rPr lang="ru-RU" sz="2400" dirty="0" smtClean="0">
                <a:latin typeface="Times New Roman" pitchFamily="18" charset="0"/>
                <a:cs typeface="Times New Roman" pitchFamily="18" charset="0"/>
              </a:rPr>
              <a:t>глушитель;</a:t>
            </a:r>
          </a:p>
          <a:p>
            <a:r>
              <a:rPr lang="ru-RU" sz="2400" dirty="0" smtClean="0">
                <a:latin typeface="Times New Roman" pitchFamily="18" charset="0"/>
                <a:cs typeface="Times New Roman" pitchFamily="18" charset="0"/>
              </a:rPr>
              <a:t>выпускная труба глушителя. </a:t>
            </a:r>
          </a:p>
          <a:p>
            <a:pPr marL="0" indent="0">
              <a:buNone/>
            </a:pPr>
            <a:endParaRPr lang="ru-RU" sz="2400" dirty="0">
              <a:latin typeface="Times New Roman" pitchFamily="18" charset="0"/>
              <a:cs typeface="Times New Roman" pitchFamily="18" charset="0"/>
            </a:endParaRPr>
          </a:p>
        </p:txBody>
      </p:sp>
    </p:spTree>
    <p:extLst>
      <p:ext uri="{BB962C8B-B14F-4D97-AF65-F5344CB8AC3E}">
        <p14:creationId xmlns:p14="http://schemas.microsoft.com/office/powerpoint/2010/main" val="402174558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0" y="0"/>
            <a:ext cx="9144000" cy="6858000"/>
          </a:xfrm>
        </p:spPr>
        <p:txBody>
          <a:bodyPr>
            <a:normAutofit/>
          </a:bodyPr>
          <a:lstStyle/>
          <a:p>
            <a:pPr marL="0" indent="0" algn="ctr">
              <a:buNone/>
            </a:pPr>
            <a:r>
              <a:rPr lang="ru-RU" sz="2800" dirty="0" smtClean="0">
                <a:latin typeface="Times New Roman" pitchFamily="18" charset="0"/>
                <a:cs typeface="Times New Roman" pitchFamily="18" charset="0"/>
              </a:rPr>
              <a:t>Схема расположения элементов системы питания карбюраторного двигателя</a:t>
            </a:r>
          </a:p>
          <a:p>
            <a:pPr marL="0" indent="0">
              <a:buNone/>
            </a:pPr>
            <a:endParaRPr lang="ru-RU" sz="2800" dirty="0">
              <a:latin typeface="Times New Roman" pitchFamily="18" charset="0"/>
              <a:cs typeface="Times New Roman" pitchFamily="18" charset="0"/>
            </a:endParaRPr>
          </a:p>
        </p:txBody>
      </p:sp>
      <p:pic>
        <p:nvPicPr>
          <p:cNvPr id="2053"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836713"/>
            <a:ext cx="9144000" cy="34563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extBox 4"/>
          <p:cNvSpPr txBox="1"/>
          <p:nvPr/>
        </p:nvSpPr>
        <p:spPr>
          <a:xfrm>
            <a:off x="0" y="4452164"/>
            <a:ext cx="9144000" cy="2246769"/>
          </a:xfrm>
          <a:prstGeom prst="rect">
            <a:avLst/>
          </a:prstGeom>
          <a:noFill/>
        </p:spPr>
        <p:txBody>
          <a:bodyPr wrap="square" rtlCol="0">
            <a:spAutoFit/>
          </a:bodyPr>
          <a:lstStyle/>
          <a:p>
            <a:pPr algn="ctr"/>
            <a:r>
              <a:rPr lang="ru-RU" sz="2000" dirty="0" smtClean="0">
                <a:latin typeface="Times New Roman" pitchFamily="18" charset="0"/>
                <a:cs typeface="Times New Roman" pitchFamily="18" charset="0"/>
              </a:rPr>
              <a:t>Рис. 1 </a:t>
            </a:r>
          </a:p>
          <a:p>
            <a:pPr algn="just"/>
            <a:r>
              <a:rPr lang="ru-RU" sz="2000" dirty="0" smtClean="0">
                <a:latin typeface="Times New Roman" pitchFamily="18" charset="0"/>
                <a:cs typeface="Times New Roman" pitchFamily="18" charset="0"/>
              </a:rPr>
              <a:t>1 – заливная горловина с пробкой; 2 – топливный бак; 3 – датчик указателя уровня топлива с поплавком; 4 – </a:t>
            </a:r>
            <a:r>
              <a:rPr lang="ru-RU" sz="2000" dirty="0" err="1" smtClean="0">
                <a:latin typeface="Times New Roman" pitchFamily="18" charset="0"/>
                <a:cs typeface="Times New Roman" pitchFamily="18" charset="0"/>
              </a:rPr>
              <a:t>топливозаборник</a:t>
            </a:r>
            <a:r>
              <a:rPr lang="ru-RU" sz="2000" dirty="0" smtClean="0">
                <a:latin typeface="Times New Roman" pitchFamily="18" charset="0"/>
                <a:cs typeface="Times New Roman" pitchFamily="18" charset="0"/>
              </a:rPr>
              <a:t> с фильтром; 5 – </a:t>
            </a:r>
            <a:r>
              <a:rPr lang="ru-RU" sz="2000" dirty="0" err="1" smtClean="0">
                <a:latin typeface="Times New Roman" pitchFamily="18" charset="0"/>
                <a:cs typeface="Times New Roman" pitchFamily="18" charset="0"/>
              </a:rPr>
              <a:t>топливопроводы</a:t>
            </a:r>
            <a:r>
              <a:rPr lang="ru-RU" sz="2000" dirty="0" smtClean="0">
                <a:latin typeface="Times New Roman" pitchFamily="18" charset="0"/>
                <a:cs typeface="Times New Roman" pitchFamily="18" charset="0"/>
              </a:rPr>
              <a:t>; 6 – фильтр тонкой очистки топлива; 7 – топливный насос; 8 – поплавковая камера карбюратора с поплавком; 9 – воздушный фильтр; 10 – смесительная камера карбюратора; 11 – впускной клапан; 12 – впускной трубопровод; 13 – камера сгорания</a:t>
            </a:r>
            <a:endParaRPr lang="ru-RU" sz="2000" dirty="0">
              <a:latin typeface="Times New Roman" pitchFamily="18" charset="0"/>
              <a:cs typeface="Times New Roman" pitchFamily="18" charset="0"/>
            </a:endParaRPr>
          </a:p>
        </p:txBody>
      </p:sp>
    </p:spTree>
    <p:extLst>
      <p:ext uri="{BB962C8B-B14F-4D97-AF65-F5344CB8AC3E}">
        <p14:creationId xmlns:p14="http://schemas.microsoft.com/office/powerpoint/2010/main" val="177106447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0" y="0"/>
            <a:ext cx="9144000" cy="6858000"/>
          </a:xfrm>
        </p:spPr>
        <p:txBody>
          <a:bodyPr>
            <a:normAutofit/>
          </a:bodyPr>
          <a:lstStyle/>
          <a:p>
            <a:pPr marL="0" indent="0" algn="just">
              <a:buNone/>
            </a:pPr>
            <a:endParaRPr lang="ru-RU" sz="2400" dirty="0" smtClean="0">
              <a:latin typeface="Times New Roman" pitchFamily="18" charset="0"/>
              <a:cs typeface="Times New Roman" pitchFamily="18" charset="0"/>
            </a:endParaRPr>
          </a:p>
          <a:p>
            <a:pPr marL="0" indent="457200" algn="just">
              <a:buNone/>
            </a:pPr>
            <a:r>
              <a:rPr lang="ru-RU" sz="2400" dirty="0" smtClean="0">
                <a:latin typeface="Times New Roman" pitchFamily="18" charset="0"/>
                <a:cs typeface="Times New Roman" pitchFamily="18" charset="0"/>
              </a:rPr>
              <a:t>В системе питания двигателя часто установлен фильтр тонкой очистки топлива. Топливный бак соединен шлангом с сепаратором – специальным устройством, служащим для конденсации паров бензина, а сливным трубопроводом - с карбюратором. На шланге сепаратора и сливном трубопроводе установлены обратные клапаны. Один клапан исключает слив топлива из бака через карбюратор при опрокидывании автомобиля, а другой клапан связывает внутреннюю полость бака с атмосферой. Топливо подается в систему с обратным сливом его части из карбюратора (через калиброванное отверстие) в топливный бак, что обеспечивает постоянную циркуляцию топлива в системе. Постоянная циркуляция топлива исключает воздушные пробки в системе, улучшает ее работу и способствует дополнительному охлаждению двигателя.</a:t>
            </a:r>
            <a:endParaRPr lang="ru-RU" sz="2400" dirty="0">
              <a:latin typeface="Times New Roman" pitchFamily="18" charset="0"/>
              <a:cs typeface="Times New Roman" pitchFamily="18" charset="0"/>
            </a:endParaRPr>
          </a:p>
        </p:txBody>
      </p:sp>
    </p:spTree>
    <p:extLst>
      <p:ext uri="{BB962C8B-B14F-4D97-AF65-F5344CB8AC3E}">
        <p14:creationId xmlns:p14="http://schemas.microsoft.com/office/powerpoint/2010/main" val="277627585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одзаголовок 2"/>
          <p:cNvSpPr txBox="1">
            <a:spLocks noGrp="1"/>
          </p:cNvSpPr>
          <p:nvPr>
            <p:ph idx="1"/>
          </p:nvPr>
        </p:nvSpPr>
        <p:spPr>
          <a:xfrm>
            <a:off x="0" y="0"/>
            <a:ext cx="9144000" cy="6858000"/>
          </a:xfrm>
          <a:prstGeom prst="rect">
            <a:avLst/>
          </a:prstGeom>
        </p:spPr>
        <p:txBody>
          <a:bodyPr>
            <a:no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a:lstStyle>
          <a:p>
            <a:pPr marL="0" indent="0" algn="just">
              <a:buFontTx/>
              <a:buNone/>
              <a:defRPr/>
            </a:pPr>
            <a:endParaRPr lang="ru-RU" sz="2000" dirty="0" smtClean="0">
              <a:latin typeface="Times New Roman" pitchFamily="18" charset="0"/>
              <a:cs typeface="Times New Roman" pitchFamily="18" charset="0"/>
            </a:endParaRPr>
          </a:p>
          <a:p>
            <a:pPr marL="0" indent="0" algn="just">
              <a:buFontTx/>
              <a:buNone/>
              <a:defRPr/>
            </a:pPr>
            <a:endParaRPr lang="ru-RU" sz="2000" dirty="0">
              <a:latin typeface="Times New Roman" pitchFamily="18" charset="0"/>
              <a:cs typeface="Times New Roman" pitchFamily="18" charset="0"/>
            </a:endParaRPr>
          </a:p>
          <a:p>
            <a:pPr marL="0" indent="0" algn="just">
              <a:buFontTx/>
              <a:buNone/>
              <a:defRPr/>
            </a:pPr>
            <a:endParaRPr lang="ru-RU" sz="2000" dirty="0" smtClean="0">
              <a:latin typeface="Times New Roman" pitchFamily="18" charset="0"/>
              <a:cs typeface="Times New Roman" pitchFamily="18" charset="0"/>
            </a:endParaRPr>
          </a:p>
          <a:p>
            <a:pPr marL="0" indent="0" algn="just">
              <a:buFontTx/>
              <a:buNone/>
              <a:defRPr/>
            </a:pPr>
            <a:endParaRPr lang="ru-RU" sz="2000" dirty="0">
              <a:latin typeface="Times New Roman" pitchFamily="18" charset="0"/>
              <a:cs typeface="Times New Roman" pitchFamily="18" charset="0"/>
            </a:endParaRPr>
          </a:p>
          <a:p>
            <a:pPr marL="0" indent="0" algn="just">
              <a:buFontTx/>
              <a:buNone/>
              <a:defRPr/>
            </a:pPr>
            <a:endParaRPr lang="ru-RU" sz="2000" dirty="0" smtClean="0">
              <a:latin typeface="Times New Roman" pitchFamily="18" charset="0"/>
              <a:cs typeface="Times New Roman" pitchFamily="18" charset="0"/>
            </a:endParaRPr>
          </a:p>
          <a:p>
            <a:pPr marL="0" indent="0" algn="just">
              <a:buFontTx/>
              <a:buNone/>
              <a:defRPr/>
            </a:pPr>
            <a:endParaRPr lang="ru-RU" sz="2000" dirty="0">
              <a:latin typeface="Times New Roman" pitchFamily="18" charset="0"/>
              <a:cs typeface="Times New Roman" pitchFamily="18" charset="0"/>
            </a:endParaRPr>
          </a:p>
          <a:p>
            <a:pPr marL="0" indent="0" algn="just">
              <a:buFontTx/>
              <a:buNone/>
              <a:defRPr/>
            </a:pPr>
            <a:endParaRPr lang="ru-RU" sz="2000" dirty="0" smtClean="0">
              <a:latin typeface="Times New Roman" pitchFamily="18" charset="0"/>
              <a:cs typeface="Times New Roman" pitchFamily="18" charset="0"/>
            </a:endParaRPr>
          </a:p>
          <a:p>
            <a:pPr marL="0" indent="0" algn="just">
              <a:buFontTx/>
              <a:buNone/>
              <a:defRPr/>
            </a:pPr>
            <a:endParaRPr lang="ru-RU" sz="2000" dirty="0">
              <a:latin typeface="Times New Roman" pitchFamily="18" charset="0"/>
              <a:cs typeface="Times New Roman" pitchFamily="18" charset="0"/>
            </a:endParaRPr>
          </a:p>
          <a:p>
            <a:pPr marL="0" indent="0" algn="just">
              <a:buFontTx/>
              <a:buNone/>
              <a:defRPr/>
            </a:pPr>
            <a:endParaRPr lang="ru-RU" sz="2000" dirty="0" smtClean="0">
              <a:latin typeface="Times New Roman" pitchFamily="18" charset="0"/>
              <a:cs typeface="Times New Roman" pitchFamily="18" charset="0"/>
            </a:endParaRPr>
          </a:p>
          <a:p>
            <a:pPr marL="0" indent="457200" algn="just">
              <a:buFontTx/>
              <a:buNone/>
              <a:defRPr/>
            </a:pPr>
            <a:r>
              <a:rPr lang="ru-RU" sz="2000" b="1" dirty="0" smtClean="0">
                <a:latin typeface="Times New Roman" pitchFamily="18" charset="0"/>
                <a:cs typeface="Times New Roman" pitchFamily="18" charset="0"/>
              </a:rPr>
              <a:t>Топливный </a:t>
            </a:r>
            <a:r>
              <a:rPr lang="ru-RU" sz="2000" b="1" dirty="0">
                <a:latin typeface="Times New Roman" pitchFamily="18" charset="0"/>
                <a:cs typeface="Times New Roman" pitchFamily="18" charset="0"/>
              </a:rPr>
              <a:t>бак </a:t>
            </a:r>
            <a:r>
              <a:rPr lang="ru-RU" sz="2000" dirty="0" smtClean="0">
                <a:latin typeface="Times New Roman" pitchFamily="18" charset="0"/>
                <a:cs typeface="Times New Roman" pitchFamily="18" charset="0"/>
              </a:rPr>
              <a:t>сварен </a:t>
            </a:r>
            <a:r>
              <a:rPr lang="ru-RU" sz="2000" dirty="0">
                <a:latin typeface="Times New Roman" pitchFamily="18" charset="0"/>
                <a:cs typeface="Times New Roman" pitchFamily="18" charset="0"/>
              </a:rPr>
              <a:t>из двух корытообразных половин (1). В верхней части бак имеет наливную горловину, состоящую из приемной (13) и наливной (10) труб с уплотнителем (8) и резинового соединительного шланга (11). Наливная горловина закрывается резьбовой герметичной пробкой (6) с прокладкой (7). В нижней части бака находится сливное отверстие с резьбовой пробкой (14). Количество топлива в баке контролируют указателем, датчик (3) которого установлен внутри бака. Топливо забирается из бака через топливоприемную трубку (2), имеющую сетчатый фильтр, и через шланг (4) и </a:t>
            </a:r>
            <a:r>
              <a:rPr lang="ru-RU" sz="2000" dirty="0" err="1">
                <a:latin typeface="Times New Roman" pitchFamily="18" charset="0"/>
                <a:cs typeface="Times New Roman" pitchFamily="18" charset="0"/>
              </a:rPr>
              <a:t>топливопровод</a:t>
            </a:r>
            <a:r>
              <a:rPr lang="ru-RU" sz="2000" dirty="0">
                <a:latin typeface="Times New Roman" pitchFamily="18" charset="0"/>
                <a:cs typeface="Times New Roman" pitchFamily="18" charset="0"/>
              </a:rPr>
              <a:t> (5) поступает в топливный насос. Связь внутренней полости бака с окружающей средой и ее вентиляция осуществляются через воздушную (12) и вентиляционную (9) трубки. </a:t>
            </a:r>
            <a:endParaRPr lang="ru-RU" sz="2000" b="1" dirty="0">
              <a:latin typeface="Times New Roman" pitchFamily="18" charset="0"/>
              <a:cs typeface="Times New Roman" pitchFamily="18" charset="0"/>
            </a:endParaRPr>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31640" y="116632"/>
            <a:ext cx="6840760" cy="31683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Box 1"/>
          <p:cNvSpPr txBox="1"/>
          <p:nvPr/>
        </p:nvSpPr>
        <p:spPr>
          <a:xfrm>
            <a:off x="5940152" y="3068960"/>
            <a:ext cx="769763" cy="369332"/>
          </a:xfrm>
          <a:prstGeom prst="rect">
            <a:avLst/>
          </a:prstGeom>
          <a:noFill/>
        </p:spPr>
        <p:txBody>
          <a:bodyPr wrap="none" rtlCol="0">
            <a:spAutoFit/>
          </a:bodyPr>
          <a:lstStyle/>
          <a:p>
            <a:r>
              <a:rPr lang="ru-RU" dirty="0" smtClean="0">
                <a:latin typeface="Times New Roman" panose="02020603050405020304" pitchFamily="18" charset="0"/>
                <a:cs typeface="Times New Roman" panose="02020603050405020304" pitchFamily="18" charset="0"/>
              </a:rPr>
              <a:t>Рис. 2</a:t>
            </a:r>
            <a:endParaRPr lang="ru-RU"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01460033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0" y="0"/>
            <a:ext cx="9144000" cy="6858000"/>
          </a:xfrm>
        </p:spPr>
        <p:txBody>
          <a:bodyPr>
            <a:normAutofit/>
          </a:bodyPr>
          <a:lstStyle/>
          <a:p>
            <a:pPr marL="0" indent="0">
              <a:buNone/>
            </a:pPr>
            <a:endParaRPr lang="ru-RU" sz="2400" dirty="0" smtClean="0">
              <a:latin typeface="Times New Roman" pitchFamily="18" charset="0"/>
              <a:cs typeface="Times New Roman" pitchFamily="18" charset="0"/>
            </a:endParaRPr>
          </a:p>
          <a:p>
            <a:pPr marL="0" indent="457200" algn="just">
              <a:buNone/>
            </a:pPr>
            <a:r>
              <a:rPr lang="ru-RU" sz="2400" dirty="0" smtClean="0">
                <a:latin typeface="Times New Roman" pitchFamily="18" charset="0"/>
                <a:cs typeface="Times New Roman" pitchFamily="18" charset="0"/>
              </a:rPr>
              <a:t>В топливных баках автомобилей часто для увеличения жесткости и уменьшения колебаний топлива при движении внутри имеются специальные перегородки. Кроме того, в нижней части бака размещается </a:t>
            </a:r>
            <a:r>
              <a:rPr lang="ru-RU" sz="2400" dirty="0" err="1" smtClean="0">
                <a:latin typeface="Times New Roman" pitchFamily="18" charset="0"/>
                <a:cs typeface="Times New Roman" pitchFamily="18" charset="0"/>
              </a:rPr>
              <a:t>противоотливное</a:t>
            </a:r>
            <a:r>
              <a:rPr lang="ru-RU" sz="2400" dirty="0" smtClean="0">
                <a:latin typeface="Times New Roman" pitchFamily="18" charset="0"/>
                <a:cs typeface="Times New Roman" pitchFamily="18" charset="0"/>
              </a:rPr>
              <a:t> устройство, изготовленное в виде стакана диаметром 150 и высотой 80 мм. Это устройство предназначено для исключения перебоев в работе двигателя и его остановки при резком </a:t>
            </a:r>
            <a:r>
              <a:rPr lang="ru-RU" sz="2400" dirty="0" err="1" smtClean="0">
                <a:latin typeface="Times New Roman" pitchFamily="18" charset="0"/>
                <a:cs typeface="Times New Roman" pitchFamily="18" charset="0"/>
              </a:rPr>
              <a:t>трогании</a:t>
            </a:r>
            <a:r>
              <a:rPr lang="ru-RU" sz="2400" dirty="0" smtClean="0">
                <a:latin typeface="Times New Roman" pitchFamily="18" charset="0"/>
                <a:cs typeface="Times New Roman" pitchFamily="18" charset="0"/>
              </a:rPr>
              <a:t> с места или резком торможении, а также при движении автомобиля на больших скоростях на поворотах.</a:t>
            </a:r>
          </a:p>
          <a:p>
            <a:pPr marL="0" indent="0" algn="just">
              <a:buNone/>
            </a:pPr>
            <a:r>
              <a:rPr lang="ru-RU" sz="2400" dirty="0" smtClean="0">
                <a:latin typeface="Times New Roman" pitchFamily="18" charset="0"/>
                <a:cs typeface="Times New Roman" pitchFamily="18" charset="0"/>
              </a:rPr>
              <a:t>Форма топливного бака во многом зависит от его размещения на автомобиле. Бак может располагаться под полом кузова, в багажнике, под задним и за задним сиденьем, т.е. в местах, наиболее защищенных от ударов при столкновениях. Прикрепляется топливный бак к кузову автомобиля</a:t>
            </a:r>
            <a:endParaRPr lang="ru-RU" sz="2400" dirty="0">
              <a:latin typeface="Times New Roman" pitchFamily="18" charset="0"/>
              <a:cs typeface="Times New Roman" pitchFamily="18" charset="0"/>
            </a:endParaRPr>
          </a:p>
        </p:txBody>
      </p:sp>
    </p:spTree>
    <p:extLst>
      <p:ext uri="{BB962C8B-B14F-4D97-AF65-F5344CB8AC3E}">
        <p14:creationId xmlns:p14="http://schemas.microsoft.com/office/powerpoint/2010/main" val="174302864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0" y="0"/>
            <a:ext cx="9144000" cy="6858000"/>
          </a:xfrm>
        </p:spPr>
        <p:txBody>
          <a:bodyPr>
            <a:normAutofit/>
          </a:bodyPr>
          <a:lstStyle/>
          <a:p>
            <a:pPr marL="0" indent="457200" algn="just">
              <a:buNone/>
            </a:pPr>
            <a:r>
              <a:rPr lang="ru-RU" sz="2400" b="1" dirty="0" smtClean="0">
                <a:latin typeface="Times New Roman" pitchFamily="18" charset="0"/>
                <a:cs typeface="Times New Roman" pitchFamily="18" charset="0"/>
              </a:rPr>
              <a:t>Топливный насос </a:t>
            </a:r>
            <a:r>
              <a:rPr lang="ru-RU" sz="2400" dirty="0" smtClean="0">
                <a:latin typeface="Times New Roman" pitchFamily="18" charset="0"/>
                <a:cs typeface="Times New Roman" pitchFamily="18" charset="0"/>
              </a:rPr>
              <a:t>служит для подачи топлива из топливного бака в карбюратор. На двигателях автомобилей устанавливают топливные насосы саморегулирующиеся, диафрагменного типа.</a:t>
            </a:r>
          </a:p>
          <a:p>
            <a:pPr marL="0" indent="457200" algn="just">
              <a:buNone/>
            </a:pPr>
            <a:endParaRPr lang="ru-RU" sz="2400" dirty="0">
              <a:latin typeface="Times New Roman" pitchFamily="18" charset="0"/>
              <a:cs typeface="Times New Roman" pitchFamily="18" charset="0"/>
            </a:endParaRPr>
          </a:p>
        </p:txBody>
      </p:sp>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59632" y="1340768"/>
            <a:ext cx="6552728" cy="30963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Box 1"/>
          <p:cNvSpPr txBox="1"/>
          <p:nvPr/>
        </p:nvSpPr>
        <p:spPr>
          <a:xfrm>
            <a:off x="971600" y="4941168"/>
            <a:ext cx="7704856" cy="1200329"/>
          </a:xfrm>
          <a:prstGeom prst="rect">
            <a:avLst/>
          </a:prstGeom>
          <a:noFill/>
        </p:spPr>
        <p:txBody>
          <a:bodyPr wrap="square" rtlCol="0">
            <a:spAutoFit/>
          </a:bodyPr>
          <a:lstStyle/>
          <a:p>
            <a:pPr algn="ctr"/>
            <a:r>
              <a:rPr lang="ru-RU" dirty="0" smtClean="0">
                <a:latin typeface="Times New Roman" panose="02020603050405020304" pitchFamily="18" charset="0"/>
                <a:cs typeface="Times New Roman" panose="02020603050405020304" pitchFamily="18" charset="0"/>
              </a:rPr>
              <a:t>Рис.3. </a:t>
            </a:r>
            <a:r>
              <a:rPr lang="ru-RU" dirty="0">
                <a:latin typeface="Times New Roman" panose="02020603050405020304" pitchFamily="18" charset="0"/>
                <a:cs typeface="Times New Roman" panose="02020603050405020304" pitchFamily="18" charset="0"/>
              </a:rPr>
              <a:t>Топливный насос</a:t>
            </a:r>
          </a:p>
          <a:p>
            <a:r>
              <a:rPr lang="ru-RU" dirty="0">
                <a:latin typeface="Times New Roman" panose="02020603050405020304" pitchFamily="18" charset="0"/>
                <a:cs typeface="Times New Roman" panose="02020603050405020304" pitchFamily="18" charset="0"/>
              </a:rPr>
              <a:t>1,7 - части корпуса; 2, 13 - пружины; 3 - блок диафрагм; 4, 10 - клапаны; 5, 8 - патрубки; 6 - фильтр; 9 - крышка; 11 - шток; 12, 16 - рычаги; 14 - эксцентрик; 15 - балансир.</a:t>
            </a:r>
          </a:p>
        </p:txBody>
      </p:sp>
    </p:spTree>
    <p:extLst>
      <p:ext uri="{BB962C8B-B14F-4D97-AF65-F5344CB8AC3E}">
        <p14:creationId xmlns:p14="http://schemas.microsoft.com/office/powerpoint/2010/main" val="3039533964"/>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360</TotalTime>
  <Words>4327</Words>
  <Application>Microsoft Office PowerPoint</Application>
  <PresentationFormat>Экран (4:3)</PresentationFormat>
  <Paragraphs>166</Paragraphs>
  <Slides>38</Slides>
  <Notes>1</Notes>
  <HiddenSlides>0</HiddenSlides>
  <MMClips>1</MMClips>
  <ScaleCrop>false</ScaleCrop>
  <HeadingPairs>
    <vt:vector size="4" baseType="variant">
      <vt:variant>
        <vt:lpstr>Тема</vt:lpstr>
      </vt:variant>
      <vt:variant>
        <vt:i4>1</vt:i4>
      </vt:variant>
      <vt:variant>
        <vt:lpstr>Заголовки слайдов</vt:lpstr>
      </vt:variant>
      <vt:variant>
        <vt:i4>38</vt:i4>
      </vt:variant>
    </vt:vector>
  </HeadingPairs>
  <TitlesOfParts>
    <vt:vector size="39" baseType="lpstr">
      <vt:lpstr>Тема Office</vt:lpstr>
      <vt:lpstr>Презентация PowerPoint</vt:lpstr>
      <vt:lpstr>План:</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Впускной и выпускной трубопроводы </vt:lpstr>
      <vt:lpstr>Презентация PowerPoint</vt:lpstr>
      <vt:lpstr>Презентация PowerPoint</vt:lpstr>
      <vt:lpstr>Видеофильм  «СИСТЕМА ПИТАНИЯ КАРБЮРАТОРНОГО ДВИГАТЕЛЯ» </vt:lpstr>
    </vt:vector>
  </TitlesOfParts>
  <Company>Admin-PC</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Admin</dc:creator>
  <cp:lastModifiedBy>Komendant</cp:lastModifiedBy>
  <cp:revision>34</cp:revision>
  <dcterms:created xsi:type="dcterms:W3CDTF">2022-02-09T07:46:12Z</dcterms:created>
  <dcterms:modified xsi:type="dcterms:W3CDTF">2022-03-03T08:54:45Z</dcterms:modified>
</cp:coreProperties>
</file>