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64" r:id="rId5"/>
    <p:sldId id="258" r:id="rId6"/>
    <p:sldId id="263" r:id="rId7"/>
    <p:sldId id="262" r:id="rId8"/>
    <p:sldId id="266" r:id="rId9"/>
    <p:sldId id="259" r:id="rId10"/>
    <p:sldId id="26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3.bp.blogspot.com/-y5SZs3cxknc/UZ3NNb3HyuI/AAAAAAAABCU/uwzvIZ4tEvw/s1600/p114.jpg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4.bp.blogspot.com/-gUPA7ZA-8Tw/UZ3UwwcHqWI/AAAAAAAABDQ/fMlM-9bCb-A/s1600/p118.jp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0%D0%BE%D1%81%D1%81%D0%B8%D1%8F" TargetMode="External"/><Relationship Id="rId2" Type="http://schemas.openxmlformats.org/officeDocument/2006/relationships/hyperlink" Target="https://ru.wikipedia.org/wiki/%D0%9F%D1%80%D0%B0%D0%B2%D0%B8%D0%BB%D0%B0_%D0%B4%D0%BE%D1%80%D0%BE%D0%B6%D0%BD%D0%BE%D0%B3%D0%BE_%D0%B4%D0%B2%D0%B8%D0%B6%D0%B5%D0%BD%D0%B8%D1%8F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hyperlink" Target="https://ru.wikipedia.org/wiki/%D0%94%D0%BE%D1%80%D0%BE%D0%B6%D0%BD%D1%8B%D0%B5_%D0%B7%D0%BD%D0%B0%D0%BA%D0%B8" TargetMode="External"/><Relationship Id="rId4" Type="http://schemas.openxmlformats.org/officeDocument/2006/relationships/hyperlink" Target="https://ru.wikipedia.org/wiki/%D0%A2%D0%B5%D1%80%D1%80%D0%B8%D1%82%D0%BE%D1%80%D0%B8%D1%8F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2%D1%80%D0%BE%D1%82%D1%83%D0%B0%D1%80" TargetMode="External"/><Relationship Id="rId2" Type="http://schemas.openxmlformats.org/officeDocument/2006/relationships/hyperlink" Target="https://ru.wikipedia.org/wiki/%D0%9F%D0%B5%D1%88%D0%B5%D1%85%D0%BE%D0%B4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hyperlink" Target="https://ru.wikipedia.org/wiki/%D0%A2%D1%80%D0%B0%D0%BD%D1%81%D0%BF%D0%BE%D1%80%D1%82%D0%BD%D0%BE%D0%B5_%D1%81%D1%80%D0%B5%D0%B4%D1%81%D1%82%D0%B2%D0%BE" TargetMode="External"/><Relationship Id="rId4" Type="http://schemas.openxmlformats.org/officeDocument/2006/relationships/hyperlink" Target="https://ru.wikipedia.org/wiki/%D0%9F%D1%80%D0%BE%D0%B5%D0%B7%D0%B6%D0%B0%D1%8F_%D1%87%D0%B0%D1%81%D1%82%D1%8C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ru.wikipedia.org/wiki/%D0%A1%D0%BA%D0%BE%D1%80%D0%BE%D1%81%D1%82%D1%8C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4.bp.blogspot.com/-ZkFgsrytG9U/UZ3R49CfNfI/AAAAAAAABDA/hh1zfc9zWko/s1600/p117.jp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71604" y="2285992"/>
            <a:ext cx="7172348" cy="1470025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dirty="0" smtClean="0"/>
              <a:t>Движение в жилых зонах</a:t>
            </a:r>
            <a:endParaRPr lang="ru-RU" dirty="0"/>
          </a:p>
        </p:txBody>
      </p:sp>
      <p:pic>
        <p:nvPicPr>
          <p:cNvPr id="4" name="Рисунок 3" descr="ДТП во дворах">
            <a:hlinkClick r:id="rId2"/>
          </p:cNvPr>
          <p:cNvPicPr/>
          <p:nvPr/>
        </p:nvPicPr>
        <p:blipFill>
          <a:blip r:embed="rId3"/>
          <a:srcRect r="10170" b="13889"/>
          <a:stretch>
            <a:fillRect/>
          </a:stretch>
        </p:blipFill>
        <p:spPr bwMode="auto">
          <a:xfrm>
            <a:off x="500034" y="4000504"/>
            <a:ext cx="3786214" cy="221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Питерская горнолыжная конференция грачи прилетели"/>
          <p:cNvPicPr>
            <a:picLocks noChangeAspect="1" noChangeArrowheads="1"/>
          </p:cNvPicPr>
          <p:nvPr/>
        </p:nvPicPr>
        <p:blipFill>
          <a:blip r:embed="rId4"/>
          <a:srcRect l="10909" t="12121" r="54546" b="22424"/>
          <a:stretch>
            <a:fillRect/>
          </a:stretch>
        </p:blipFill>
        <p:spPr bwMode="auto">
          <a:xfrm>
            <a:off x="285720" y="214290"/>
            <a:ext cx="1571636" cy="2233377"/>
          </a:xfrm>
          <a:prstGeom prst="rect">
            <a:avLst/>
          </a:prstGeom>
          <a:noFill/>
        </p:spPr>
      </p:pic>
      <p:pic>
        <p:nvPicPr>
          <p:cNvPr id="6" name="Picture 4" descr="Питерская горнолыжная конференция грачи прилетели"/>
          <p:cNvPicPr>
            <a:picLocks noChangeAspect="1" noChangeArrowheads="1"/>
          </p:cNvPicPr>
          <p:nvPr/>
        </p:nvPicPr>
        <p:blipFill>
          <a:blip r:embed="rId4"/>
          <a:srcRect l="50000" t="6100" b="20000"/>
          <a:stretch>
            <a:fillRect/>
          </a:stretch>
        </p:blipFill>
        <p:spPr bwMode="auto">
          <a:xfrm>
            <a:off x="6929422" y="4143380"/>
            <a:ext cx="2214578" cy="25003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Дворовые территории">
            <a:hlinkClick r:id="rId2"/>
          </p:cNvPr>
          <p:cNvPicPr/>
          <p:nvPr/>
        </p:nvPicPr>
        <p:blipFill>
          <a:blip r:embed="rId3"/>
          <a:srcRect r="6265" b="9216"/>
          <a:stretch>
            <a:fillRect/>
          </a:stretch>
        </p:blipFill>
        <p:spPr bwMode="auto">
          <a:xfrm>
            <a:off x="428596" y="500042"/>
            <a:ext cx="4000528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14282" y="2500306"/>
            <a:ext cx="864399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u="sng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Дворовой территорией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считается пространство, ограниченное зданиями по периметру, внутри которого, как правило, размещаются детские площадки, места для отдыха, зеленые насаждения, местные проезды к домам, школам, детским садам и т. п. В отличие от жилой зоны дворовые территории не обозначаются дорожным знаком 5.21 и не имеют сети улиц местного значения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проездов. Однако все ограничения на движение ТС действуют и на этих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территориях.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143000"/>
            <a:ext cx="8929718" cy="1066800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2700" b="1" dirty="0" err="1" smtClean="0">
                <a:latin typeface="Times New Roman" pitchFamily="18" charset="0"/>
                <a:cs typeface="Times New Roman" pitchFamily="18" charset="0"/>
              </a:rPr>
              <a:t>Жила́я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dirty="0" err="1" smtClean="0">
                <a:latin typeface="Times New Roman" pitchFamily="18" charset="0"/>
                <a:cs typeface="Times New Roman" pitchFamily="18" charset="0"/>
              </a:rPr>
              <a:t>зо́на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 — </a:t>
            </a: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согласно </a:t>
            </a:r>
            <a:r>
              <a:rPr lang="ru-RU" sz="27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2" tooltip="Правила дорожного движения"/>
              </a:rPr>
              <a:t>Правилам дорожного </a:t>
            </a:r>
            <a:r>
              <a:rPr lang="ru-RU" sz="27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2" tooltip="Правила дорожного движения"/>
              </a:rPr>
              <a:t>движения</a:t>
            </a:r>
            <a:r>
              <a:rPr lang="ru-RU" sz="27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7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 tooltip="Россия"/>
              </a:rPr>
              <a:t>Российской Федерации</a:t>
            </a: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—</a:t>
            </a:r>
            <a:r>
              <a:rPr lang="ru-RU" sz="27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4" tooltip="Территория"/>
              </a:rPr>
              <a:t>территория</a:t>
            </a: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въезды и выезды на которую обозначены </a:t>
            </a:r>
            <a:r>
              <a:rPr lang="ru-RU" sz="27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5" tooltip="Дорожные знаки"/>
              </a:rPr>
              <a:t>дорожными знаками</a:t>
            </a: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5.21 «Жилая зона» и 5.22 «Конец жилой зоны» и на которой действуют требования Правил дорожного движения Российской Федерации, устанавливающие порядок движения в жилой </a:t>
            </a: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зоне.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Питерская горнолыжная конференция грачи прилетели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000232" y="3028937"/>
            <a:ext cx="3929090" cy="29468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034" y="857233"/>
            <a:ext cx="8215370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252525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252525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</a:t>
            </a:r>
            <a:r>
              <a:rPr lang="ru-RU" sz="2400" dirty="0" smtClean="0">
                <a:solidFill>
                  <a:srgbClr val="252525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</a:t>
            </a:r>
            <a:r>
              <a:rPr lang="ru-RU" sz="2400" dirty="0" smtClean="0">
                <a:solidFill>
                  <a:srgbClr val="252525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жилых зонах </a:t>
            </a:r>
            <a:r>
              <a:rPr lang="ru-RU" sz="3200" dirty="0" smtClean="0">
                <a:solidFill>
                  <a:srgbClr val="0B008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 tooltip="Пешеход"/>
              </a:rPr>
              <a:t>пешеходам</a:t>
            </a:r>
            <a:r>
              <a:rPr lang="ru-RU" sz="3200" dirty="0" smtClean="0">
                <a:solidFill>
                  <a:srgbClr val="252525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разрешено</a:t>
            </a:r>
            <a:r>
              <a:rPr lang="ru-RU" sz="2400" dirty="0" smtClean="0">
                <a:solidFill>
                  <a:srgbClr val="252525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двигаться как по </a:t>
            </a:r>
            <a:r>
              <a:rPr lang="ru-RU" sz="2400" dirty="0" smtClean="0">
                <a:solidFill>
                  <a:srgbClr val="0B008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 tooltip="Тротуар"/>
              </a:rPr>
              <a:t>тротуарам</a:t>
            </a:r>
            <a:r>
              <a:rPr lang="ru-RU" sz="2400" dirty="0" smtClean="0">
                <a:solidFill>
                  <a:srgbClr val="252525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так и по всей ширине </a:t>
            </a:r>
            <a:r>
              <a:rPr lang="ru-RU" sz="2400" dirty="0" smtClean="0">
                <a:solidFill>
                  <a:srgbClr val="0B008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4" tooltip="Проезжая часть"/>
              </a:rPr>
              <a:t>проезжей части</a:t>
            </a:r>
            <a:r>
              <a:rPr lang="ru-RU" sz="2400" dirty="0" smtClean="0">
                <a:solidFill>
                  <a:srgbClr val="252525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не создавая, однако, необоснованных помех движущимся </a:t>
            </a:r>
            <a:r>
              <a:rPr lang="ru-RU" sz="2400" dirty="0" smtClean="0">
                <a:solidFill>
                  <a:srgbClr val="0B008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5" tooltip="Транспортное средство"/>
              </a:rPr>
              <a:t>транспортным средствам</a:t>
            </a:r>
            <a:r>
              <a:rPr lang="ru-RU" sz="2400" dirty="0" smtClean="0">
                <a:solidFill>
                  <a:srgbClr val="252525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 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252525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  <a:endParaRPr lang="ru-RU" sz="2400" dirty="0" smtClean="0">
              <a:solidFill>
                <a:srgbClr val="252525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252525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  <a:endParaRPr lang="ru-RU" sz="2400" dirty="0" smtClean="0">
              <a:solidFill>
                <a:srgbClr val="252525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dirty="0"/>
          </a:p>
        </p:txBody>
      </p:sp>
      <p:pic>
        <p:nvPicPr>
          <p:cNvPr id="19460" name="Picture 4" descr="http://xn--80aaagl8ahknbd5b5e.xn--p1ai/images/stories/theme_17/tema17_im05.jpg"/>
          <p:cNvPicPr>
            <a:picLocks noChangeAspect="1" noChangeArrowheads="1"/>
          </p:cNvPicPr>
          <p:nvPr/>
        </p:nvPicPr>
        <p:blipFill>
          <a:blip r:embed="rId6"/>
          <a:srcRect b="6476"/>
          <a:stretch>
            <a:fillRect/>
          </a:stretch>
        </p:blipFill>
        <p:spPr bwMode="auto">
          <a:xfrm>
            <a:off x="1714480" y="2643182"/>
            <a:ext cx="6500858" cy="2857521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71472" y="5572140"/>
            <a:ext cx="8286808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жилых зонах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пешеходы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наделены приоритетом в движении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2910" y="714356"/>
            <a:ext cx="807249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solidFill>
                  <a:srgbClr val="252525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Максимальная</a:t>
            </a:r>
            <a:r>
              <a:rPr lang="ru-RU" sz="3200" dirty="0" smtClean="0">
                <a:solidFill>
                  <a:srgbClr val="252525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sz="3200" dirty="0" smtClean="0">
                <a:solidFill>
                  <a:srgbClr val="0B008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 tooltip="Скорость"/>
              </a:rPr>
              <a:t>скорость</a:t>
            </a:r>
            <a:r>
              <a:rPr lang="ru-RU" sz="3200" dirty="0" smtClean="0">
                <a:solidFill>
                  <a:srgbClr val="252525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движения транспортных средств в жилой зоне составляет 20 км/ч.</a:t>
            </a:r>
            <a:endParaRPr lang="ru-RU" sz="3200" dirty="0"/>
          </a:p>
        </p:txBody>
      </p:sp>
      <p:pic>
        <p:nvPicPr>
          <p:cNvPr id="5" name="Picture 2" descr="http://xn--80aaagl8ahknbd5b5e.xn--p1ai/images/stories/theme_17/tema17_im06.jpg"/>
          <p:cNvPicPr>
            <a:picLocks noChangeAspect="1" noChangeArrowheads="1"/>
          </p:cNvPicPr>
          <p:nvPr/>
        </p:nvPicPr>
        <p:blipFill>
          <a:blip r:embed="rId3"/>
          <a:srcRect b="8333"/>
          <a:stretch>
            <a:fillRect/>
          </a:stretch>
        </p:blipFill>
        <p:spPr bwMode="auto">
          <a:xfrm>
            <a:off x="857224" y="2500306"/>
            <a:ext cx="7793236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428596" y="1000108"/>
            <a:ext cx="8001056" cy="30469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жилых зонах запрещено: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Сквозное движение</a:t>
            </a:r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3" name="Picture 3" descr="Выезд из сквозного движения // Мультимоторс"/>
          <p:cNvPicPr>
            <a:picLocks noChangeAspect="1" noChangeArrowheads="1"/>
          </p:cNvPicPr>
          <p:nvPr/>
        </p:nvPicPr>
        <p:blipFill>
          <a:blip r:embed="rId2"/>
          <a:srcRect l="8438" t="30000" r="2499" b="11249"/>
          <a:stretch>
            <a:fillRect/>
          </a:stretch>
        </p:blipFill>
        <p:spPr bwMode="auto">
          <a:xfrm>
            <a:off x="1142976" y="2428868"/>
            <a:ext cx="6786610" cy="33575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7224" y="705179"/>
            <a:ext cx="714380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 жилых зонах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запрещено: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Учебная езда</a:t>
            </a:r>
          </a:p>
          <a:p>
            <a:pPr lvl="0" algn="ctr"/>
            <a:endParaRPr lang="ru-RU" sz="3200" i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ПДД РФ - 15. Движение через железнодорожные пути - Данная редакция Правил Дорожного Движения вступила в силу с 20 ноября 2010 г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2500306"/>
            <a:ext cx="4638675" cy="28860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85786" y="857232"/>
            <a:ext cx="764386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 жилых зонах запрещено:</a:t>
            </a:r>
          </a:p>
          <a:p>
            <a:pPr lvl="0" algn="ctr"/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Стоянка с работающим двигателем</a:t>
            </a:r>
            <a:endParaRPr lang="ru-RU" sz="32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6" name="Picture 4" descr="http://xn--80aaagl8ahknbd5b5e.xn--p1ai/images/stories/theme_17/tema17_im07.jpg"/>
          <p:cNvPicPr>
            <a:picLocks noChangeAspect="1" noChangeArrowheads="1"/>
          </p:cNvPicPr>
          <p:nvPr/>
        </p:nvPicPr>
        <p:blipFill>
          <a:blip r:embed="rId2"/>
          <a:srcRect b="6717"/>
          <a:stretch>
            <a:fillRect/>
          </a:stretch>
        </p:blipFill>
        <p:spPr bwMode="auto">
          <a:xfrm>
            <a:off x="1142976" y="2285992"/>
            <a:ext cx="6381828" cy="3571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4282" y="428604"/>
            <a:ext cx="871543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 жилых зонах запрещено:</a:t>
            </a:r>
          </a:p>
          <a:p>
            <a:pPr lvl="0" algn="just"/>
            <a:r>
              <a:rPr lang="ru-RU" sz="3200" dirty="0" smtClean="0"/>
              <a:t>   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стоянка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грузовых автомобилей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разрешенной максимальной массой более 3,5 т вне специально выделенных и обозначенных знаками и (или) разметкой мест.</a:t>
            </a:r>
            <a:endParaRPr lang="ru-RU" sz="32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2" name="Picture 4" descr="Правила выезда из жилой зоны. Понятие &quot;жилой зоны&quot;"/>
          <p:cNvPicPr>
            <a:picLocks noChangeAspect="1" noChangeArrowheads="1"/>
          </p:cNvPicPr>
          <p:nvPr/>
        </p:nvPicPr>
        <p:blipFill>
          <a:blip r:embed="rId2"/>
          <a:srcRect l="26250" t="62500" r="21249"/>
          <a:stretch>
            <a:fillRect/>
          </a:stretch>
        </p:blipFill>
        <p:spPr bwMode="auto">
          <a:xfrm>
            <a:off x="1928794" y="3357562"/>
            <a:ext cx="5200783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214282" y="642918"/>
            <a:ext cx="8643998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B539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B539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 выезде из жилой зоны водители должны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уступить дорогу другим участникам движения.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6385" name="Рисунок 4" descr="Конец жилой зоны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 r="6072" b="9886"/>
          <a:stretch>
            <a:fillRect/>
          </a:stretch>
        </p:blipFill>
        <p:spPr bwMode="auto">
          <a:xfrm>
            <a:off x="1714480" y="1785926"/>
            <a:ext cx="5819047" cy="2786082"/>
          </a:xfrm>
          <a:prstGeom prst="rect">
            <a:avLst/>
          </a:prstGeom>
          <a:noFill/>
        </p:spPr>
      </p:pic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571472" y="4786322"/>
            <a:ext cx="8001056" cy="107721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Знак 5.22 «Конец жилой зоны» показывает, что Вы выезжаете из жилой зоны, которая относится к прилегающей территории. Поэтому, выезжая из жилой зоны, водитель ТС обязан пропустить как пешеходов, так и другие ТС независимо от направления их движения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42910" y="5929330"/>
            <a:ext cx="78581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B5394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Требования </a:t>
            </a:r>
            <a:r>
              <a:rPr lang="ru-RU" dirty="0" smtClean="0">
                <a:solidFill>
                  <a:srgbClr val="0B5394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данного раздела распространяются также и на дворовые территории.</a:t>
            </a:r>
            <a:endParaRPr lang="ru-RU" sz="2000" dirty="0" smtClean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172</TotalTime>
  <Words>199</Words>
  <PresentationFormat>Экран (4:3)</PresentationFormat>
  <Paragraphs>26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Городская</vt:lpstr>
      <vt:lpstr> Движение в жилых зонах</vt:lpstr>
      <vt:lpstr>              Жила́я зо́на — согласно Правилам дорожного движения  Российской Федерации —территория, въезды и выезды на которую обозначены дорожными знаками 5.21 «Жилая зона» и 5.22 «Конец жилой зоны» и на которой действуют требования Правил дорожного движения Российской Федерации, устанавливающие порядок движения в жилой зоне.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Движение в жилых зонах</dc:title>
  <cp:lastModifiedBy>serv</cp:lastModifiedBy>
  <cp:revision>14</cp:revision>
  <dcterms:modified xsi:type="dcterms:W3CDTF">2014-10-22T11:32:15Z</dcterms:modified>
</cp:coreProperties>
</file>