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3179119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3879579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723141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1469387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1237592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756D717-AED8-42EC-BAD5-2175BD870114}"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364884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756D717-AED8-42EC-BAD5-2175BD870114}" type="datetimeFigureOut">
              <a:rPr lang="ru-RU" smtClean="0"/>
              <a:t>03.03.2022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2339892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56D717-AED8-42EC-BAD5-2175BD870114}" type="datetimeFigureOut">
              <a:rPr lang="ru-RU" smtClean="0"/>
              <a:t>03.03.2022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332389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756D717-AED8-42EC-BAD5-2175BD870114}" type="datetimeFigureOut">
              <a:rPr lang="ru-RU" smtClean="0"/>
              <a:t>03.03.2022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1800890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6D717-AED8-42EC-BAD5-2175BD870114}"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1765094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756D717-AED8-42EC-BAD5-2175BD870114}" type="datetimeFigureOut">
              <a:rPr lang="ru-RU" smtClean="0"/>
              <a:t>03.03.2022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B837DA-8C35-4E3D-81B5-0B69CAA07C07}" type="slidenum">
              <a:rPr lang="ru-RU" smtClean="0"/>
              <a:t>‹#›</a:t>
            </a:fld>
            <a:endParaRPr lang="ru-RU"/>
          </a:p>
        </p:txBody>
      </p:sp>
    </p:spTree>
    <p:extLst>
      <p:ext uri="{BB962C8B-B14F-4D97-AF65-F5344CB8AC3E}">
        <p14:creationId xmlns:p14="http://schemas.microsoft.com/office/powerpoint/2010/main" val="1711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56D717-AED8-42EC-BAD5-2175BD870114}" type="datetimeFigureOut">
              <a:rPr lang="ru-RU" smtClean="0"/>
              <a:t>03.03.2022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B837DA-8C35-4E3D-81B5-0B69CAA07C07}" type="slidenum">
              <a:rPr lang="ru-RU" smtClean="0"/>
              <a:t>‹#›</a:t>
            </a:fld>
            <a:endParaRPr lang="ru-RU"/>
          </a:p>
        </p:txBody>
      </p:sp>
    </p:spTree>
    <p:extLst>
      <p:ext uri="{BB962C8B-B14F-4D97-AF65-F5344CB8AC3E}">
        <p14:creationId xmlns:p14="http://schemas.microsoft.com/office/powerpoint/2010/main" val="3961869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0" y="0"/>
            <a:ext cx="9144000" cy="6858000"/>
          </a:xfrm>
        </p:spPr>
        <p:txBody>
          <a:bodyPr/>
          <a:lstStyle/>
          <a:p>
            <a:endParaRPr lang="ru-RU" dirty="0" smtClean="0">
              <a:solidFill>
                <a:schemeClr val="tx1"/>
              </a:solidFill>
              <a:latin typeface="Times New Roman" pitchFamily="18" charset="0"/>
              <a:cs typeface="Times New Roman" pitchFamily="18" charset="0"/>
            </a:endParaRPr>
          </a:p>
          <a:p>
            <a:endParaRPr lang="ru-RU" dirty="0">
              <a:solidFill>
                <a:schemeClr val="tx1"/>
              </a:solidFill>
              <a:latin typeface="Times New Roman" pitchFamily="18" charset="0"/>
              <a:cs typeface="Times New Roman" pitchFamily="18" charset="0"/>
            </a:endParaRPr>
          </a:p>
          <a:p>
            <a:endParaRPr lang="ru-RU" dirty="0" smtClean="0">
              <a:solidFill>
                <a:schemeClr val="tx1"/>
              </a:solidFill>
              <a:latin typeface="Times New Roman" pitchFamily="18" charset="0"/>
              <a:cs typeface="Times New Roman" pitchFamily="18" charset="0"/>
            </a:endParaRPr>
          </a:p>
          <a:p>
            <a:r>
              <a:rPr lang="ru-RU" sz="4400" dirty="0" smtClean="0">
                <a:solidFill>
                  <a:schemeClr val="tx1"/>
                </a:solidFill>
                <a:latin typeface="Times New Roman" pitchFamily="18" charset="0"/>
                <a:cs typeface="Times New Roman" pitchFamily="18" charset="0"/>
              </a:rPr>
              <a:t>Порядок проезда железнодорожных переездов и меры безопасности</a:t>
            </a:r>
            <a:endParaRPr lang="ru-RU" sz="44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1478588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endParaRPr lang="ru-RU" sz="2400" dirty="0" smtClean="0">
              <a:latin typeface="Times New Roman" pitchFamily="18" charset="0"/>
              <a:cs typeface="Times New Roman" pitchFamily="18" charset="0"/>
            </a:endParaRPr>
          </a:p>
          <a:p>
            <a:pPr marL="0" indent="457200" algn="just">
              <a:buNone/>
            </a:pPr>
            <a:r>
              <a:rPr lang="ru-RU" sz="2800" dirty="0" smtClean="0">
                <a:latin typeface="Times New Roman" pitchFamily="18" charset="0"/>
                <a:cs typeface="Times New Roman" pitchFamily="18" charset="0"/>
              </a:rPr>
              <a:t>Определите условия видимости поездов (на участке с ограниченной обзорностью пути можно опустить стекло и послушать, не подаёт ли сигнал машинист приближающегося локомотива), оцените качество автомобильной дороги на подходе, выберите правильный скоростной режим автомобиля с учётом движения других транспортных средств. Не принимайте решения о проследовании через переезд перед приближающимся поездом, так как по силуэту локомотива, а тем более по свету его прожекторов невозможно даже приблизительно определить скорость поезда и расстояние до него от переезда</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665583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a:latin typeface="Times New Roman" pitchFamily="18" charset="0"/>
                <a:cs typeface="Times New Roman" pitchFamily="18" charset="0"/>
              </a:rPr>
              <a:t>Н</a:t>
            </a:r>
            <a:r>
              <a:rPr lang="ru-RU" sz="2400" dirty="0" smtClean="0">
                <a:latin typeface="Times New Roman" pitchFamily="18" charset="0"/>
                <a:cs typeface="Times New Roman" pitchFamily="18" charset="0"/>
              </a:rPr>
              <a:t>еобходимо остановиться при запрещающих показаниях переездной сигнализации, закрытых шлагбаумах. От начала подачи переездной сигнализацией красных сигналов о запрещении движения автотранспорта через переезд до подхода поезда расчётное время составляет всего 30–40 секунд</a:t>
            </a:r>
            <a:endParaRPr lang="ru-RU" sz="2400" dirty="0">
              <a:latin typeface="Times New Roman" pitchFamily="18" charset="0"/>
              <a:cs typeface="Times New Roman" pitchFamily="18" charset="0"/>
            </a:endParaRPr>
          </a:p>
        </p:txBody>
      </p:sp>
      <p:pic>
        <p:nvPicPr>
          <p:cNvPr id="921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16765"/>
          <a:stretch/>
        </p:blipFill>
        <p:spPr bwMode="auto">
          <a:xfrm>
            <a:off x="0" y="1973766"/>
            <a:ext cx="9144000" cy="4884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0624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buNone/>
            </a:pPr>
            <a:r>
              <a:rPr lang="ru-RU" sz="2400" dirty="0" smtClean="0">
                <a:latin typeface="Times New Roman" pitchFamily="18" charset="0"/>
                <a:cs typeface="Times New Roman" pitchFamily="18" charset="0"/>
              </a:rPr>
              <a:t>После прохода поезда начинать движение через переезд можно, только убедившись, что по соседнему пути нет приближающегося к переезду поезда</a:t>
            </a:r>
            <a:endParaRPr lang="ru-RU" sz="2400" dirty="0">
              <a:latin typeface="Times New Roman" pitchFamily="18" charset="0"/>
              <a:cs typeface="Times New Roman" pitchFamily="18" charset="0"/>
            </a:endParaRP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6674"/>
            <a:ext cx="9144000" cy="5431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8886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536" y="0"/>
            <a:ext cx="9129464" cy="6813376"/>
          </a:xfrm>
        </p:spPr>
        <p:txBody>
          <a:bodyPr>
            <a:normAutofit/>
          </a:bodyPr>
          <a:lstStyle/>
          <a:p>
            <a:pPr marL="0" indent="457200" algn="just">
              <a:buNone/>
            </a:pPr>
            <a:r>
              <a:rPr lang="ru-RU" sz="2400" dirty="0" smtClean="0">
                <a:latin typeface="Times New Roman" pitchFamily="18" charset="0"/>
                <a:cs typeface="Times New Roman" pitchFamily="18" charset="0"/>
              </a:rPr>
              <a:t>Кроме  грубых нарушений водителями Правил дорожного движения, к возникновению трагедий на переездах приводят ошибки водителей в оценке дорожной обстановки из-за невнимательности, беспечности или нахождения в состоянии алкогольного опьянения.</a:t>
            </a:r>
            <a:endParaRPr lang="ru-RU"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916832"/>
            <a:ext cx="7128000" cy="4941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0195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6829"/>
            <a:ext cx="9144000" cy="6851171"/>
          </a:xfrm>
        </p:spPr>
        <p:txBody>
          <a:bodyPr>
            <a:normAutofit/>
          </a:bodyPr>
          <a:lstStyle/>
          <a:p>
            <a:pPr marL="0" indent="457200" algn="just">
              <a:buNone/>
            </a:pPr>
            <a:endParaRPr lang="ru-RU" sz="2800" dirty="0" smtClean="0">
              <a:latin typeface="Times New Roman" pitchFamily="18" charset="0"/>
              <a:cs typeface="Times New Roman" pitchFamily="18" charset="0"/>
            </a:endParaRPr>
          </a:p>
          <a:p>
            <a:pPr marL="0" indent="457200" algn="just">
              <a:buNone/>
            </a:pPr>
            <a:r>
              <a:rPr lang="ru-RU" sz="2800" dirty="0" smtClean="0">
                <a:latin typeface="Times New Roman" pitchFamily="18" charset="0"/>
                <a:cs typeface="Times New Roman" pitchFamily="18" charset="0"/>
              </a:rPr>
              <a:t>Неудачное переключение передач может привести к остановке двигателя. Чтобы этого не произошло, на железнодорожном переезде категорически не рекомендуется переключать передачи или осуществлять движение на нейтральной передаче. Настил железнодорожного переезда может иметь покрытие гораздо менее ровное, чем проезжая часть дороги, и, чтобы не переключать передачи, следует перед железнодорожным переездом включать заблаговременно одну из низших передач</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9666043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6" y="0"/>
            <a:ext cx="912804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79736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400" dirty="0" smtClean="0">
                <a:latin typeface="Times New Roman" pitchFamily="18" charset="0"/>
                <a:cs typeface="Times New Roman" pitchFamily="18" charset="0"/>
              </a:rPr>
              <a:t>Если Вы перед переездом останавливались у дорожного знака 2.5 «Движение без остановки запрещено», и Вы не успеваете после возобновления движения перейти на вторую передачу — проезжайте весь переезд на первой передаче</a:t>
            </a:r>
            <a:endParaRPr lang="ru-RU" sz="24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56792"/>
            <a:ext cx="9144000" cy="530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1220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6829"/>
            <a:ext cx="9144000" cy="6851171"/>
          </a:xfrm>
        </p:spPr>
        <p:txBody>
          <a:bodyPr>
            <a:normAutofit/>
          </a:bodyPr>
          <a:lstStyle/>
          <a:p>
            <a:pPr marL="0" indent="457200" algn="just">
              <a:buNone/>
            </a:pPr>
            <a:r>
              <a:rPr lang="ru-RU" sz="2400" dirty="0" smtClean="0">
                <a:latin typeface="Times New Roman" pitchFamily="18" charset="0"/>
                <a:cs typeface="Times New Roman" pitchFamily="18" charset="0"/>
              </a:rPr>
              <a:t>В случае, если Вы всё-таки вынужденно остановились на переезде, и двигатель не заводится, для освобождения переезда можно использовать стартер. Включаете первую передачу или передачу заднего хода (куда ближе выводить автомобиль), отпускаете сцепление и пытаетесь запустить двигатель. Автомобиль сможет проехать пару метров, используя силу электродвигателя стартера.</a:t>
            </a:r>
            <a:endParaRPr lang="ru-RU" sz="2400" dirty="0">
              <a:latin typeface="Times New Roman" pitchFamily="18" charset="0"/>
              <a:cs typeface="Times New Roman" pitchFamily="18" charset="0"/>
            </a:endParaRPr>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963" b="10011"/>
          <a:stretch/>
        </p:blipFill>
        <p:spPr bwMode="auto">
          <a:xfrm>
            <a:off x="1896743" y="2722173"/>
            <a:ext cx="7220550" cy="4103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39942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9008" y="0"/>
            <a:ext cx="9173007" cy="6858000"/>
          </a:xfrm>
        </p:spPr>
        <p:txBody>
          <a:bodyPr>
            <a:normAutofit/>
          </a:bodyPr>
          <a:lstStyle/>
          <a:p>
            <a:pPr marL="0" indent="457200" algn="just">
              <a:buNone/>
            </a:pPr>
            <a:r>
              <a:rPr lang="ru-RU" sz="2400" dirty="0" smtClean="0">
                <a:latin typeface="Times New Roman" pitchFamily="18" charset="0"/>
                <a:cs typeface="Times New Roman" pitchFamily="18" charset="0"/>
              </a:rPr>
              <a:t>Если Вы видите, что другому водителю нужна помощь в освобождении переезда, то автомобиль можно вытолкать руками с переезда, если это невозможно — вытянуть с переезда на буксире (при отсутствии приближающегося поезда в данный момент), а также можно вытолкать бампером своего автомобиля (если бампер металлический)</a:t>
            </a:r>
            <a:endParaRPr lang="ru-RU" sz="2400" dirty="0">
              <a:latin typeface="Times New Roman" pitchFamily="18" charset="0"/>
              <a:cs typeface="Times New Roman" pitchFamily="18" charset="0"/>
            </a:endParaRPr>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520" t="47024" r="29520" b="14881"/>
          <a:stretch/>
        </p:blipFill>
        <p:spPr bwMode="auto">
          <a:xfrm>
            <a:off x="1907704" y="2204864"/>
            <a:ext cx="5904656"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72178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3999" cy="6858000"/>
          </a:xfrm>
        </p:spPr>
        <p:txBody>
          <a:bodyPr>
            <a:normAutofit/>
          </a:bodyPr>
          <a:lstStyle/>
          <a:p>
            <a:pPr marL="0" indent="457200" algn="just">
              <a:buNone/>
            </a:pPr>
            <a:r>
              <a:rPr lang="ru-RU" sz="2000" dirty="0" smtClean="0">
                <a:latin typeface="Times New Roman" pitchFamily="18" charset="0"/>
                <a:cs typeface="Times New Roman" pitchFamily="18" charset="0"/>
              </a:rPr>
              <a:t>В случае, если удалить автомобиль с переезда невозможно, необходимо пойти вдоль железнодорожных путей на один километр в сторону худшей видимости железнодорожного пути, а при появлении поезда — подавать машинисту сигнал остановки, соблюдая меры предосторожности. Сигналом остановки служит круговое движение руки (днём — с лоскутом яркой материи или каким-либо хорошо видимым предметом, ночью — с фонарём или факелом)</a:t>
            </a:r>
            <a:endParaRPr lang="ru-RU" sz="2000" dirty="0">
              <a:latin typeface="Times New Roman" pitchFamily="18" charset="0"/>
              <a:cs typeface="Times New Roman" pitchFamily="18" charset="0"/>
            </a:endParaRP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0988"/>
          <a:stretch/>
        </p:blipFill>
        <p:spPr bwMode="auto">
          <a:xfrm>
            <a:off x="980795" y="1988840"/>
            <a:ext cx="7109272" cy="478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8144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9144000" cy="6858000"/>
          </a:xfrm>
        </p:spPr>
        <p:txBody>
          <a:bodyPr>
            <a:normAutofit/>
          </a:bodyPr>
          <a:lstStyle/>
          <a:p>
            <a:pPr marL="0" indent="457200" algn="just">
              <a:buNone/>
            </a:pPr>
            <a:r>
              <a:rPr lang="ru-RU" sz="2000" dirty="0" smtClean="0">
                <a:latin typeface="Times New Roman" pitchFamily="18" charset="0"/>
                <a:cs typeface="Times New Roman" pitchFamily="18" charset="0"/>
              </a:rPr>
              <a:t>При применении машинистом всех средств экстренного торможения тормозной путь поезда составляет 1500–2000 метров. При подъезде к железнодорожному переезду ограничивайте скорость движения транспортного средства до разумных пределов, заранее продумайте свои действия с позиции обеспечения безопасности дорожного движения</a:t>
            </a:r>
            <a:endParaRPr lang="ru-RU" sz="20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00808"/>
            <a:ext cx="9144000"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503180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TotalTime>
  <Words>474</Words>
  <Application>Microsoft Office PowerPoint</Application>
  <PresentationFormat>Экран (4:3)</PresentationFormat>
  <Paragraphs>16</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Admin-PC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Komendant</cp:lastModifiedBy>
  <cp:revision>9</cp:revision>
  <dcterms:created xsi:type="dcterms:W3CDTF">2022-03-02T08:25:57Z</dcterms:created>
  <dcterms:modified xsi:type="dcterms:W3CDTF">2022-03-03T06:11:38Z</dcterms:modified>
</cp:coreProperties>
</file>