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 id="265" r:id="rId8"/>
    <p:sldId id="262" r:id="rId9"/>
    <p:sldId id="263" r:id="rId10"/>
    <p:sldId id="264"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5" r:id="rId30"/>
    <p:sldId id="284" r:id="rId31"/>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9" d="100"/>
          <a:sy n="69" d="100"/>
        </p:scale>
        <p:origin x="-1398" y="-96"/>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EA95F3F7-D8CC-4D45-99E0-752D85490612}" type="datetimeFigureOut">
              <a:rPr lang="ru-RU" smtClean="0"/>
              <a:t>03.03.2022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4AB4565D-A528-471F-8A86-78BA1FB73865}" type="slidenum">
              <a:rPr lang="ru-RU" smtClean="0"/>
              <a:t>‹#›</a:t>
            </a:fld>
            <a:endParaRPr lang="ru-RU"/>
          </a:p>
        </p:txBody>
      </p:sp>
    </p:spTree>
    <p:extLst>
      <p:ext uri="{BB962C8B-B14F-4D97-AF65-F5344CB8AC3E}">
        <p14:creationId xmlns:p14="http://schemas.microsoft.com/office/powerpoint/2010/main" val="72869681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EA95F3F7-D8CC-4D45-99E0-752D85490612}" type="datetimeFigureOut">
              <a:rPr lang="ru-RU" smtClean="0"/>
              <a:t>03.03.2022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4AB4565D-A528-471F-8A86-78BA1FB73865}" type="slidenum">
              <a:rPr lang="ru-RU" smtClean="0"/>
              <a:t>‹#›</a:t>
            </a:fld>
            <a:endParaRPr lang="ru-RU"/>
          </a:p>
        </p:txBody>
      </p:sp>
    </p:spTree>
    <p:extLst>
      <p:ext uri="{BB962C8B-B14F-4D97-AF65-F5344CB8AC3E}">
        <p14:creationId xmlns:p14="http://schemas.microsoft.com/office/powerpoint/2010/main" val="52523461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EA95F3F7-D8CC-4D45-99E0-752D85490612}" type="datetimeFigureOut">
              <a:rPr lang="ru-RU" smtClean="0"/>
              <a:t>03.03.2022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4AB4565D-A528-471F-8A86-78BA1FB73865}" type="slidenum">
              <a:rPr lang="ru-RU" smtClean="0"/>
              <a:t>‹#›</a:t>
            </a:fld>
            <a:endParaRPr lang="ru-RU"/>
          </a:p>
        </p:txBody>
      </p:sp>
    </p:spTree>
    <p:extLst>
      <p:ext uri="{BB962C8B-B14F-4D97-AF65-F5344CB8AC3E}">
        <p14:creationId xmlns:p14="http://schemas.microsoft.com/office/powerpoint/2010/main" val="415630747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EA95F3F7-D8CC-4D45-99E0-752D85490612}" type="datetimeFigureOut">
              <a:rPr lang="ru-RU" smtClean="0"/>
              <a:t>03.03.2022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4AB4565D-A528-471F-8A86-78BA1FB73865}" type="slidenum">
              <a:rPr lang="ru-RU" smtClean="0"/>
              <a:t>‹#›</a:t>
            </a:fld>
            <a:endParaRPr lang="ru-RU"/>
          </a:p>
        </p:txBody>
      </p:sp>
    </p:spTree>
    <p:extLst>
      <p:ext uri="{BB962C8B-B14F-4D97-AF65-F5344CB8AC3E}">
        <p14:creationId xmlns:p14="http://schemas.microsoft.com/office/powerpoint/2010/main" val="147558756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EA95F3F7-D8CC-4D45-99E0-752D85490612}" type="datetimeFigureOut">
              <a:rPr lang="ru-RU" smtClean="0"/>
              <a:t>03.03.2022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4AB4565D-A528-471F-8A86-78BA1FB73865}" type="slidenum">
              <a:rPr lang="ru-RU" smtClean="0"/>
              <a:t>‹#›</a:t>
            </a:fld>
            <a:endParaRPr lang="ru-RU"/>
          </a:p>
        </p:txBody>
      </p:sp>
    </p:spTree>
    <p:extLst>
      <p:ext uri="{BB962C8B-B14F-4D97-AF65-F5344CB8AC3E}">
        <p14:creationId xmlns:p14="http://schemas.microsoft.com/office/powerpoint/2010/main" val="238193967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Объект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EA95F3F7-D8CC-4D45-99E0-752D85490612}" type="datetimeFigureOut">
              <a:rPr lang="ru-RU" smtClean="0"/>
              <a:t>03.03.2022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4AB4565D-A528-471F-8A86-78BA1FB73865}" type="slidenum">
              <a:rPr lang="ru-RU" smtClean="0"/>
              <a:t>‹#›</a:t>
            </a:fld>
            <a:endParaRPr lang="ru-RU"/>
          </a:p>
        </p:txBody>
      </p:sp>
    </p:spTree>
    <p:extLst>
      <p:ext uri="{BB962C8B-B14F-4D97-AF65-F5344CB8AC3E}">
        <p14:creationId xmlns:p14="http://schemas.microsoft.com/office/powerpoint/2010/main" val="203178011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Объект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Объект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EA95F3F7-D8CC-4D45-99E0-752D85490612}" type="datetimeFigureOut">
              <a:rPr lang="ru-RU" smtClean="0"/>
              <a:t>03.03.2022</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4AB4565D-A528-471F-8A86-78BA1FB73865}" type="slidenum">
              <a:rPr lang="ru-RU" smtClean="0"/>
              <a:t>‹#›</a:t>
            </a:fld>
            <a:endParaRPr lang="ru-RU"/>
          </a:p>
        </p:txBody>
      </p:sp>
    </p:spTree>
    <p:extLst>
      <p:ext uri="{BB962C8B-B14F-4D97-AF65-F5344CB8AC3E}">
        <p14:creationId xmlns:p14="http://schemas.microsoft.com/office/powerpoint/2010/main" val="24764040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EA95F3F7-D8CC-4D45-99E0-752D85490612}" type="datetimeFigureOut">
              <a:rPr lang="ru-RU" smtClean="0"/>
              <a:t>03.03.2022</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4AB4565D-A528-471F-8A86-78BA1FB73865}" type="slidenum">
              <a:rPr lang="ru-RU" smtClean="0"/>
              <a:t>‹#›</a:t>
            </a:fld>
            <a:endParaRPr lang="ru-RU"/>
          </a:p>
        </p:txBody>
      </p:sp>
    </p:spTree>
    <p:extLst>
      <p:ext uri="{BB962C8B-B14F-4D97-AF65-F5344CB8AC3E}">
        <p14:creationId xmlns:p14="http://schemas.microsoft.com/office/powerpoint/2010/main" val="120522434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EA95F3F7-D8CC-4D45-99E0-752D85490612}" type="datetimeFigureOut">
              <a:rPr lang="ru-RU" smtClean="0"/>
              <a:t>03.03.2022</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4AB4565D-A528-471F-8A86-78BA1FB73865}" type="slidenum">
              <a:rPr lang="ru-RU" smtClean="0"/>
              <a:t>‹#›</a:t>
            </a:fld>
            <a:endParaRPr lang="ru-RU"/>
          </a:p>
        </p:txBody>
      </p:sp>
    </p:spTree>
    <p:extLst>
      <p:ext uri="{BB962C8B-B14F-4D97-AF65-F5344CB8AC3E}">
        <p14:creationId xmlns:p14="http://schemas.microsoft.com/office/powerpoint/2010/main" val="120802150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Объект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EA95F3F7-D8CC-4D45-99E0-752D85490612}" type="datetimeFigureOut">
              <a:rPr lang="ru-RU" smtClean="0"/>
              <a:t>03.03.2022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4AB4565D-A528-471F-8A86-78BA1FB73865}" type="slidenum">
              <a:rPr lang="ru-RU" smtClean="0"/>
              <a:t>‹#›</a:t>
            </a:fld>
            <a:endParaRPr lang="ru-RU"/>
          </a:p>
        </p:txBody>
      </p:sp>
    </p:spTree>
    <p:extLst>
      <p:ext uri="{BB962C8B-B14F-4D97-AF65-F5344CB8AC3E}">
        <p14:creationId xmlns:p14="http://schemas.microsoft.com/office/powerpoint/2010/main" val="318103430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EA95F3F7-D8CC-4D45-99E0-752D85490612}" type="datetimeFigureOut">
              <a:rPr lang="ru-RU" smtClean="0"/>
              <a:t>03.03.2022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4AB4565D-A528-471F-8A86-78BA1FB73865}" type="slidenum">
              <a:rPr lang="ru-RU" smtClean="0"/>
              <a:t>‹#›</a:t>
            </a:fld>
            <a:endParaRPr lang="ru-RU"/>
          </a:p>
        </p:txBody>
      </p:sp>
    </p:spTree>
    <p:extLst>
      <p:ext uri="{BB962C8B-B14F-4D97-AF65-F5344CB8AC3E}">
        <p14:creationId xmlns:p14="http://schemas.microsoft.com/office/powerpoint/2010/main" val="366869637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srcRect/>
          <a:tile tx="0" ty="0" sx="100000" sy="100000" flip="none" algn="tl"/>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A95F3F7-D8CC-4D45-99E0-752D85490612}" type="datetimeFigureOut">
              <a:rPr lang="ru-RU" smtClean="0"/>
              <a:t>03.03.2022</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AB4565D-A528-471F-8A86-78BA1FB73865}" type="slidenum">
              <a:rPr lang="ru-RU" smtClean="0"/>
              <a:t>‹#›</a:t>
            </a:fld>
            <a:endParaRPr lang="ru-RU"/>
          </a:p>
        </p:txBody>
      </p:sp>
    </p:spTree>
    <p:extLst>
      <p:ext uri="{BB962C8B-B14F-4D97-AF65-F5344CB8AC3E}">
        <p14:creationId xmlns:p14="http://schemas.microsoft.com/office/powerpoint/2010/main" val="202774623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323528" y="1628801"/>
            <a:ext cx="8496944" cy="2448272"/>
          </a:xfrm>
        </p:spPr>
        <p:txBody>
          <a:bodyPr>
            <a:normAutofit/>
          </a:bodyPr>
          <a:lstStyle/>
          <a:p>
            <a:r>
              <a:rPr lang="ru-RU" sz="3200" dirty="0" smtClean="0">
                <a:latin typeface="Times New Roman" pitchFamily="18" charset="0"/>
                <a:cs typeface="Times New Roman" pitchFamily="18" charset="0"/>
              </a:rPr>
              <a:t>Последовательность осмотра дороги при приближении к </a:t>
            </a:r>
            <a:r>
              <a:rPr lang="ru-RU" sz="3200" dirty="0">
                <a:latin typeface="Times New Roman" pitchFamily="18" charset="0"/>
                <a:cs typeface="Times New Roman" pitchFamily="18" charset="0"/>
              </a:rPr>
              <a:t>перекрестку.</a:t>
            </a:r>
            <a:br>
              <a:rPr lang="ru-RU" sz="3200" dirty="0">
                <a:latin typeface="Times New Roman" pitchFamily="18" charset="0"/>
                <a:cs typeface="Times New Roman" pitchFamily="18" charset="0"/>
              </a:rPr>
            </a:br>
            <a:r>
              <a:rPr lang="ru-RU" sz="3200" dirty="0">
                <a:latin typeface="Times New Roman" pitchFamily="18" charset="0"/>
                <a:cs typeface="Times New Roman" pitchFamily="18" charset="0"/>
              </a:rPr>
              <a:t>Движение по регулируемому и</a:t>
            </a:r>
            <a:r>
              <a:rPr lang="ru-RU" sz="3200" dirty="0" smtClean="0">
                <a:latin typeface="Times New Roman" pitchFamily="18" charset="0"/>
                <a:cs typeface="Times New Roman" pitchFamily="18" charset="0"/>
              </a:rPr>
              <a:t> </a:t>
            </a:r>
            <a:r>
              <a:rPr lang="ru-RU" sz="3200" dirty="0">
                <a:latin typeface="Times New Roman" pitchFamily="18" charset="0"/>
                <a:cs typeface="Times New Roman" pitchFamily="18" charset="0"/>
              </a:rPr>
              <a:t>нерегулируемому перекрёстку</a:t>
            </a:r>
          </a:p>
        </p:txBody>
      </p:sp>
    </p:spTree>
    <p:extLst>
      <p:ext uri="{BB962C8B-B14F-4D97-AF65-F5344CB8AC3E}">
        <p14:creationId xmlns:p14="http://schemas.microsoft.com/office/powerpoint/2010/main" val="2914230997"/>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0" y="0"/>
            <a:ext cx="9144000" cy="6858000"/>
          </a:xfrm>
        </p:spPr>
        <p:txBody>
          <a:bodyPr>
            <a:normAutofit lnSpcReduction="10000"/>
          </a:bodyPr>
          <a:lstStyle/>
          <a:p>
            <a:pPr marL="0" indent="0" algn="ctr">
              <a:buNone/>
            </a:pPr>
            <a:r>
              <a:rPr lang="ru-RU" sz="2400" dirty="0">
                <a:latin typeface="Times New Roman" pitchFamily="18" charset="0"/>
                <a:cs typeface="Times New Roman" pitchFamily="18" charset="0"/>
              </a:rPr>
              <a:t>О</a:t>
            </a:r>
            <a:r>
              <a:rPr lang="ru-RU" sz="2400" dirty="0" smtClean="0">
                <a:latin typeface="Times New Roman" pitchFamily="18" charset="0"/>
                <a:cs typeface="Times New Roman" pitchFamily="18" charset="0"/>
              </a:rPr>
              <a:t>бщая последовательность осмотра дороги при приближении к перекрёстку:</a:t>
            </a:r>
          </a:p>
          <a:p>
            <a:r>
              <a:rPr lang="ru-RU" sz="2400" dirty="0" smtClean="0">
                <a:latin typeface="Times New Roman" pitchFamily="18" charset="0"/>
                <a:cs typeface="Times New Roman" pitchFamily="18" charset="0"/>
              </a:rPr>
              <a:t>убедиться, есть ли светофор, регулировщик;</a:t>
            </a:r>
          </a:p>
          <a:p>
            <a:pPr marL="0" indent="0">
              <a:buNone/>
            </a:pPr>
            <a:r>
              <a:rPr lang="ru-RU" sz="2400" dirty="0" smtClean="0">
                <a:latin typeface="Times New Roman" pitchFamily="18" charset="0"/>
                <a:cs typeface="Times New Roman" pitchFamily="18" charset="0"/>
              </a:rPr>
              <a:t>     если нет — есть ли знаки приоритета;</a:t>
            </a:r>
          </a:p>
          <a:p>
            <a:pPr marL="0" indent="0">
              <a:buNone/>
            </a:pPr>
            <a:r>
              <a:rPr lang="ru-RU" sz="2400" dirty="0" smtClean="0">
                <a:latin typeface="Times New Roman" pitchFamily="18" charset="0"/>
                <a:cs typeface="Times New Roman" pitchFamily="18" charset="0"/>
              </a:rPr>
              <a:t>     если знаков нет — сравнить дорожные покрытия или иным </a:t>
            </a:r>
          </a:p>
          <a:p>
            <a:pPr marL="0" indent="0">
              <a:buNone/>
            </a:pPr>
            <a:r>
              <a:rPr lang="ru-RU" sz="2400" dirty="0">
                <a:latin typeface="Times New Roman" pitchFamily="18" charset="0"/>
                <a:cs typeface="Times New Roman" pitchFamily="18" charset="0"/>
              </a:rPr>
              <a:t> </a:t>
            </a:r>
            <a:r>
              <a:rPr lang="ru-RU" sz="2400" dirty="0" smtClean="0">
                <a:latin typeface="Times New Roman" pitchFamily="18" charset="0"/>
                <a:cs typeface="Times New Roman" pitchFamily="18" charset="0"/>
              </a:rPr>
              <a:t>    образом выяснить наличие главной дороги;</a:t>
            </a:r>
          </a:p>
          <a:p>
            <a:r>
              <a:rPr lang="ru-RU" sz="2400" dirty="0" smtClean="0">
                <a:latin typeface="Times New Roman" pitchFamily="18" charset="0"/>
                <a:cs typeface="Times New Roman" pitchFamily="18" charset="0"/>
              </a:rPr>
              <a:t>убедиться, есть ли трамвайные пути;</a:t>
            </a:r>
          </a:p>
          <a:p>
            <a:r>
              <a:rPr lang="ru-RU" sz="2400" dirty="0" smtClean="0">
                <a:latin typeface="Times New Roman" pitchFamily="18" charset="0"/>
                <a:cs typeface="Times New Roman" pitchFamily="18" charset="0"/>
              </a:rPr>
              <a:t>установить конфигурацию перекрёстка, расположение пешеходных переходов на перекрёстке и вблизи него;</a:t>
            </a:r>
          </a:p>
          <a:p>
            <a:r>
              <a:rPr lang="ru-RU" sz="2400" dirty="0" smtClean="0">
                <a:latin typeface="Times New Roman" pitchFamily="18" charset="0"/>
                <a:cs typeface="Times New Roman" pitchFamily="18" charset="0"/>
              </a:rPr>
              <a:t>отслеживать смену сигналов светофора (регулировщика), приближение транспортных средств и пешеходов, возможное появление препятствий на пути движения;</a:t>
            </a:r>
          </a:p>
          <a:p>
            <a:r>
              <a:rPr lang="ru-RU" sz="2400" dirty="0" smtClean="0">
                <a:latin typeface="Times New Roman" pitchFamily="18" charset="0"/>
                <a:cs typeface="Times New Roman" pitchFamily="18" charset="0"/>
              </a:rPr>
              <a:t>быть в готовности уступить дорогу всем участникам дорожного движения, имеющим преимущество, для чего посмотреть прямо, направо, налево;</a:t>
            </a:r>
          </a:p>
          <a:p>
            <a:r>
              <a:rPr lang="ru-RU" sz="2400" dirty="0" smtClean="0">
                <a:latin typeface="Times New Roman" pitchFamily="18" charset="0"/>
                <a:cs typeface="Times New Roman" pitchFamily="18" charset="0"/>
              </a:rPr>
              <a:t>быть в готовности прибегнуть к экстренному торможению в случае проезда транспортного средства, не имеющего преимущества, но не выполняющего требования уступить дорогу.</a:t>
            </a:r>
            <a:endParaRPr lang="ru-RU" sz="2400" dirty="0">
              <a:latin typeface="Times New Roman" pitchFamily="18" charset="0"/>
              <a:cs typeface="Times New Roman" pitchFamily="18" charset="0"/>
            </a:endParaRPr>
          </a:p>
        </p:txBody>
      </p:sp>
    </p:spTree>
    <p:extLst>
      <p:ext uri="{BB962C8B-B14F-4D97-AF65-F5344CB8AC3E}">
        <p14:creationId xmlns:p14="http://schemas.microsoft.com/office/powerpoint/2010/main" val="2919461180"/>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0" y="0"/>
            <a:ext cx="9144000" cy="6858000"/>
          </a:xfrm>
        </p:spPr>
        <p:txBody>
          <a:bodyPr/>
          <a:lstStyle/>
          <a:p>
            <a:pPr marL="0" indent="0" algn="ctr">
              <a:buNone/>
            </a:pPr>
            <a:endParaRPr lang="ru-RU" dirty="0" smtClean="0">
              <a:latin typeface="Times New Roman" pitchFamily="18" charset="0"/>
              <a:cs typeface="Times New Roman" pitchFamily="18" charset="0"/>
            </a:endParaRPr>
          </a:p>
          <a:p>
            <a:pPr marL="0" indent="0" algn="ctr">
              <a:buNone/>
            </a:pPr>
            <a:endParaRPr lang="ru-RU" dirty="0">
              <a:latin typeface="Times New Roman" pitchFamily="18" charset="0"/>
              <a:cs typeface="Times New Roman" pitchFamily="18" charset="0"/>
            </a:endParaRPr>
          </a:p>
          <a:p>
            <a:pPr marL="0" indent="0" algn="ctr">
              <a:buNone/>
            </a:pPr>
            <a:endParaRPr lang="ru-RU" dirty="0" smtClean="0">
              <a:latin typeface="Times New Roman" pitchFamily="18" charset="0"/>
              <a:cs typeface="Times New Roman" pitchFamily="18" charset="0"/>
            </a:endParaRPr>
          </a:p>
          <a:p>
            <a:pPr marL="0" indent="0" algn="ctr">
              <a:buNone/>
            </a:pPr>
            <a:endParaRPr lang="ru-RU" dirty="0">
              <a:latin typeface="Times New Roman" pitchFamily="18" charset="0"/>
              <a:cs typeface="Times New Roman" pitchFamily="18" charset="0"/>
            </a:endParaRPr>
          </a:p>
          <a:p>
            <a:pPr marL="0" indent="0" algn="ctr">
              <a:buNone/>
            </a:pPr>
            <a:r>
              <a:rPr lang="ru-RU" dirty="0" smtClean="0">
                <a:latin typeface="Times New Roman" pitchFamily="18" charset="0"/>
                <a:cs typeface="Times New Roman" pitchFamily="18" charset="0"/>
              </a:rPr>
              <a:t>Рассмотрим несколько простых ситуаций, связанных с приближением к перекрёстку.</a:t>
            </a:r>
            <a:endParaRPr lang="ru-RU" dirty="0">
              <a:latin typeface="Times New Roman" pitchFamily="18" charset="0"/>
              <a:cs typeface="Times New Roman" pitchFamily="18" charset="0"/>
            </a:endParaRPr>
          </a:p>
        </p:txBody>
      </p:sp>
    </p:spTree>
    <p:extLst>
      <p:ext uri="{BB962C8B-B14F-4D97-AF65-F5344CB8AC3E}">
        <p14:creationId xmlns:p14="http://schemas.microsoft.com/office/powerpoint/2010/main" val="1262984526"/>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0" y="0"/>
            <a:ext cx="9144000" cy="6741368"/>
          </a:xfrm>
        </p:spPr>
        <p:txBody>
          <a:bodyPr>
            <a:normAutofit/>
          </a:bodyPr>
          <a:lstStyle/>
          <a:p>
            <a:pPr marL="0" indent="0" algn="ctr">
              <a:buNone/>
            </a:pPr>
            <a:r>
              <a:rPr lang="ru-RU" sz="2400" dirty="0" smtClean="0">
                <a:latin typeface="Times New Roman" pitchFamily="18" charset="0"/>
                <a:cs typeface="Times New Roman" pitchFamily="18" charset="0"/>
              </a:rPr>
              <a:t>Ситуация 1</a:t>
            </a:r>
            <a:endParaRPr lang="ru-RU" sz="2400" dirty="0">
              <a:latin typeface="Times New Roman" pitchFamily="18" charset="0"/>
              <a:cs typeface="Times New Roman" pitchFamily="18" charset="0"/>
            </a:endParaRPr>
          </a:p>
        </p:txBody>
      </p:sp>
      <p:pic>
        <p:nvPicPr>
          <p:cNvPr id="819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158" y="692696"/>
            <a:ext cx="9127841" cy="61653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936915472"/>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0" y="17714"/>
            <a:ext cx="9144000" cy="6840286"/>
          </a:xfrm>
        </p:spPr>
        <p:txBody>
          <a:bodyPr>
            <a:normAutofit/>
          </a:bodyPr>
          <a:lstStyle/>
          <a:p>
            <a:pPr marL="0" indent="457200" algn="just">
              <a:buNone/>
            </a:pPr>
            <a:endParaRPr lang="ru-RU" sz="2400" dirty="0" smtClean="0">
              <a:latin typeface="Times New Roman" pitchFamily="18" charset="0"/>
              <a:cs typeface="Times New Roman" pitchFamily="18" charset="0"/>
            </a:endParaRPr>
          </a:p>
          <a:p>
            <a:pPr marL="0" indent="457200" algn="just">
              <a:buNone/>
            </a:pPr>
            <a:r>
              <a:rPr lang="ru-RU" sz="2400" dirty="0" smtClean="0">
                <a:latin typeface="Times New Roman" pitchFamily="18" charset="0"/>
                <a:cs typeface="Times New Roman" pitchFamily="18" charset="0"/>
              </a:rPr>
              <a:t>На первый взгляд не видно никакой опасности. Но на данном участке дороги действует ограничение скорости до 40 км/ч. Значит, участок дороги всё-таки может таить опасность. Перед нами два последовательных примыкания. Сперва — правое примыкание, а через несколько метров — левое. Знаки «Главная дорога» обозначают не два перекрёстка, по их расстановке делаем вывод, что оба примыкания рассматриваются как один перекрёсток. Оба второстепенных примыкания на участках приближения к перекрёстку не просматриваются. Следовательно, выехавшая скорая помощь с маячками или иное транспортное средство оперативного назначения будет полной неожиданностью. Учитывая, что мы движемся по небольшому городку, на перекрёсток может выскочить например гужевая повозка или велосипедист-подросток.</a:t>
            </a:r>
          </a:p>
          <a:p>
            <a:pPr marL="0" indent="457200" algn="just">
              <a:buNone/>
            </a:pPr>
            <a:r>
              <a:rPr lang="ru-RU" sz="2400" dirty="0" smtClean="0">
                <a:latin typeface="Times New Roman" pitchFamily="18" charset="0"/>
                <a:cs typeface="Times New Roman" pitchFamily="18" charset="0"/>
              </a:rPr>
              <a:t>Запомните — </a:t>
            </a:r>
            <a:r>
              <a:rPr lang="ru-RU" sz="2400" b="1" dirty="0" smtClean="0">
                <a:latin typeface="Times New Roman" pitchFamily="18" charset="0"/>
                <a:cs typeface="Times New Roman" pitchFamily="18" charset="0"/>
              </a:rPr>
              <a:t>знаки, ограничивающие скорость движения, просто так не ставят!</a:t>
            </a:r>
            <a:endParaRPr lang="ru-RU" sz="2400" b="1" dirty="0">
              <a:latin typeface="Times New Roman" pitchFamily="18" charset="0"/>
              <a:cs typeface="Times New Roman" pitchFamily="18" charset="0"/>
            </a:endParaRPr>
          </a:p>
        </p:txBody>
      </p:sp>
    </p:spTree>
    <p:extLst>
      <p:ext uri="{BB962C8B-B14F-4D97-AF65-F5344CB8AC3E}">
        <p14:creationId xmlns:p14="http://schemas.microsoft.com/office/powerpoint/2010/main" val="3148529387"/>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0" y="0"/>
            <a:ext cx="9144000" cy="6858000"/>
          </a:xfrm>
        </p:spPr>
        <p:txBody>
          <a:bodyPr>
            <a:normAutofit/>
          </a:bodyPr>
          <a:lstStyle/>
          <a:p>
            <a:pPr marL="0" indent="0" algn="ctr">
              <a:buNone/>
            </a:pPr>
            <a:r>
              <a:rPr lang="ru-RU" sz="2400" dirty="0" smtClean="0">
                <a:latin typeface="Times New Roman" pitchFamily="18" charset="0"/>
                <a:cs typeface="Times New Roman" pitchFamily="18" charset="0"/>
              </a:rPr>
              <a:t>Ситуация 2</a:t>
            </a:r>
            <a:endParaRPr lang="ru-RU" sz="2400" dirty="0">
              <a:latin typeface="Times New Roman" pitchFamily="18" charset="0"/>
              <a:cs typeface="Times New Roman" pitchFamily="18" charset="0"/>
            </a:endParaRPr>
          </a:p>
        </p:txBody>
      </p:sp>
      <p:pic>
        <p:nvPicPr>
          <p:cNvPr id="921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836712"/>
            <a:ext cx="9088000" cy="6021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701933407"/>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0" y="0"/>
            <a:ext cx="9144000" cy="6858000"/>
          </a:xfrm>
        </p:spPr>
        <p:txBody>
          <a:bodyPr>
            <a:normAutofit lnSpcReduction="10000"/>
          </a:bodyPr>
          <a:lstStyle/>
          <a:p>
            <a:pPr marL="0" indent="457200" algn="just">
              <a:buNone/>
            </a:pPr>
            <a:r>
              <a:rPr lang="ru-RU" sz="2400" dirty="0" smtClean="0">
                <a:latin typeface="Times New Roman" pitchFamily="18" charset="0"/>
                <a:cs typeface="Times New Roman" pitchFamily="18" charset="0"/>
              </a:rPr>
              <a:t>Мы подъезжаем к перекрёстку с пешеходным переходом и искусственной неровностью. Перед переходом стоит женщина с ребёнком на руках. Слева по второстепенной дороге к перекрёстку подъехал легковой автомобиль. Пешеходу, несмотря на то, что он не движется, необходимо предоставить право на первоочерёдное движение.</a:t>
            </a:r>
          </a:p>
          <a:p>
            <a:pPr marL="0" indent="457200" algn="just">
              <a:buNone/>
            </a:pPr>
            <a:r>
              <a:rPr lang="ru-RU" sz="2400" dirty="0" smtClean="0">
                <a:latin typeface="Times New Roman" pitchFamily="18" charset="0"/>
                <a:cs typeface="Times New Roman" pitchFamily="18" charset="0"/>
              </a:rPr>
              <a:t>Далее несколько вариантов развития событий:</a:t>
            </a:r>
          </a:p>
          <a:p>
            <a:pPr marL="0" indent="457200" algn="just">
              <a:buNone/>
            </a:pPr>
            <a:r>
              <a:rPr lang="ru-RU" sz="2400" dirty="0" smtClean="0">
                <a:latin typeface="Times New Roman" pitchFamily="18" charset="0"/>
                <a:cs typeface="Times New Roman" pitchFamily="18" charset="0"/>
              </a:rPr>
              <a:t>    Мы останавливаемся, пешеход начинает переходить дорогу. Водитель слева под прикрытием пешехода поворачивает направо;</a:t>
            </a:r>
          </a:p>
          <a:p>
            <a:pPr marL="0" indent="457200" algn="just">
              <a:buNone/>
            </a:pPr>
            <a:r>
              <a:rPr lang="ru-RU" sz="2400" dirty="0" smtClean="0">
                <a:latin typeface="Times New Roman" pitchFamily="18" charset="0"/>
                <a:cs typeface="Times New Roman" pitchFamily="18" charset="0"/>
              </a:rPr>
              <a:t>    Мы останавливаемся, пешеход не переходит дорогу. Водитель слева, пользуясь тем, что мы остановились, поворачивает направо.</a:t>
            </a:r>
          </a:p>
          <a:p>
            <a:pPr marL="0" indent="457200" algn="just">
              <a:buNone/>
            </a:pPr>
            <a:r>
              <a:rPr lang="ru-RU" sz="2400" dirty="0" smtClean="0">
                <a:latin typeface="Times New Roman" pitchFamily="18" charset="0"/>
                <a:cs typeface="Times New Roman" pitchFamily="18" charset="0"/>
              </a:rPr>
              <a:t>А теперь представьте, что мы не пропустили пешехода, а перед спящим полицейским лишь слегка сбросили скорость. А водитель красного автомобиля рассчитывал на иное развитие событий, надеясь минимум на то, что искусственную неровность будем проезжать медленно и аккуратно... Понятно, что в случившемся ДТП будет виноват водитель, повернувший со второстепенной, но при адекватном нашем поведении такого бы ДТП не случилось</a:t>
            </a:r>
            <a:endParaRPr lang="ru-RU" sz="2400" dirty="0">
              <a:latin typeface="Times New Roman" pitchFamily="18" charset="0"/>
              <a:cs typeface="Times New Roman" pitchFamily="18" charset="0"/>
            </a:endParaRPr>
          </a:p>
        </p:txBody>
      </p:sp>
    </p:spTree>
    <p:extLst>
      <p:ext uri="{BB962C8B-B14F-4D97-AF65-F5344CB8AC3E}">
        <p14:creationId xmlns:p14="http://schemas.microsoft.com/office/powerpoint/2010/main" val="250910618"/>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0" y="0"/>
            <a:ext cx="9144000" cy="6858000"/>
          </a:xfrm>
        </p:spPr>
        <p:txBody>
          <a:bodyPr>
            <a:normAutofit/>
          </a:bodyPr>
          <a:lstStyle/>
          <a:p>
            <a:pPr marL="0" indent="0" algn="ctr">
              <a:buNone/>
            </a:pPr>
            <a:r>
              <a:rPr lang="ru-RU" sz="2400" dirty="0" smtClean="0">
                <a:latin typeface="Times New Roman" pitchFamily="18" charset="0"/>
                <a:cs typeface="Times New Roman" pitchFamily="18" charset="0"/>
              </a:rPr>
              <a:t>Ситуация 3</a:t>
            </a:r>
            <a:endParaRPr lang="ru-RU" sz="2400" dirty="0">
              <a:latin typeface="Times New Roman" pitchFamily="18" charset="0"/>
              <a:cs typeface="Times New Roman" pitchFamily="18" charset="0"/>
            </a:endParaRPr>
          </a:p>
        </p:txBody>
      </p:sp>
      <p:pic>
        <p:nvPicPr>
          <p:cNvPr id="1024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836712"/>
            <a:ext cx="9144000" cy="6021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626307027"/>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21230" y="0"/>
            <a:ext cx="9122770" cy="6858000"/>
          </a:xfrm>
        </p:spPr>
        <p:txBody>
          <a:bodyPr>
            <a:normAutofit/>
          </a:bodyPr>
          <a:lstStyle/>
          <a:p>
            <a:pPr marL="0" indent="457200" algn="just">
              <a:buNone/>
            </a:pPr>
            <a:endParaRPr lang="ru-RU" sz="2400" dirty="0" smtClean="0">
              <a:latin typeface="Times New Roman" pitchFamily="18" charset="0"/>
              <a:cs typeface="Times New Roman" pitchFamily="18" charset="0"/>
            </a:endParaRPr>
          </a:p>
          <a:p>
            <a:pPr marL="0" indent="457200" algn="just">
              <a:buNone/>
            </a:pPr>
            <a:r>
              <a:rPr lang="ru-RU" sz="2400" dirty="0" smtClean="0">
                <a:latin typeface="Times New Roman" pitchFamily="18" charset="0"/>
                <a:cs typeface="Times New Roman" pitchFamily="18" charset="0"/>
              </a:rPr>
              <a:t>Нам горит зелёный, на правый поворот мы никому не создадим помех, пешеходов справа перед переходом нет, да и времени у них на переход почти не осталось! Есть невидимая опасность и на этом перекрёстке. Мы пересекаем велодорожку! В городских условиях зачастую велосипедисты движутся со скоростью, сопоставимой со скоростью транспортного потока. С учётом заканчивающегося времени велосипедист сзади справа на велодорожке может ещё и ускориться. Поэтому при правом повороте смотрите вправо назад. Кроме велосипедиста можно увидеть и участника дорожного движения на </a:t>
            </a:r>
            <a:r>
              <a:rPr lang="ru-RU" sz="2400" dirty="0" err="1" smtClean="0">
                <a:latin typeface="Times New Roman" pitchFamily="18" charset="0"/>
                <a:cs typeface="Times New Roman" pitchFamily="18" charset="0"/>
              </a:rPr>
              <a:t>электросамокате</a:t>
            </a:r>
            <a:r>
              <a:rPr lang="ru-RU" sz="2400" dirty="0" smtClean="0">
                <a:latin typeface="Times New Roman" pitchFamily="18" charset="0"/>
                <a:cs typeface="Times New Roman" pitchFamily="18" charset="0"/>
              </a:rPr>
              <a:t>.</a:t>
            </a:r>
            <a:endParaRPr lang="ru-RU" sz="2400" dirty="0">
              <a:latin typeface="Times New Roman" pitchFamily="18" charset="0"/>
              <a:cs typeface="Times New Roman" pitchFamily="18" charset="0"/>
            </a:endParaRPr>
          </a:p>
        </p:txBody>
      </p:sp>
    </p:spTree>
    <p:extLst>
      <p:ext uri="{BB962C8B-B14F-4D97-AF65-F5344CB8AC3E}">
        <p14:creationId xmlns:p14="http://schemas.microsoft.com/office/powerpoint/2010/main" val="961571958"/>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0" y="0"/>
            <a:ext cx="9144000" cy="6858000"/>
          </a:xfrm>
        </p:spPr>
        <p:txBody>
          <a:bodyPr>
            <a:normAutofit/>
          </a:bodyPr>
          <a:lstStyle/>
          <a:p>
            <a:pPr marL="0" indent="0" algn="ctr">
              <a:buNone/>
            </a:pPr>
            <a:r>
              <a:rPr lang="ru-RU" sz="2400" dirty="0" smtClean="0">
                <a:latin typeface="Times New Roman" pitchFamily="18" charset="0"/>
                <a:cs typeface="Times New Roman" pitchFamily="18" charset="0"/>
              </a:rPr>
              <a:t>Ситуация 4</a:t>
            </a:r>
            <a:endParaRPr lang="ru-RU" sz="2400" dirty="0">
              <a:latin typeface="Times New Roman" pitchFamily="18" charset="0"/>
              <a:cs typeface="Times New Roman" pitchFamily="18" charset="0"/>
            </a:endParaRPr>
          </a:p>
        </p:txBody>
      </p:sp>
      <p:pic>
        <p:nvPicPr>
          <p:cNvPr id="1126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836712"/>
            <a:ext cx="9144000" cy="6021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640186367"/>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0" y="0"/>
            <a:ext cx="9144000" cy="6858000"/>
          </a:xfrm>
        </p:spPr>
        <p:txBody>
          <a:bodyPr>
            <a:normAutofit/>
          </a:bodyPr>
          <a:lstStyle/>
          <a:p>
            <a:pPr marL="0" indent="457200" algn="just">
              <a:buNone/>
            </a:pPr>
            <a:endParaRPr lang="ru-RU" sz="2400" dirty="0" smtClean="0">
              <a:latin typeface="Times New Roman" pitchFamily="18" charset="0"/>
              <a:cs typeface="Times New Roman" pitchFamily="18" charset="0"/>
            </a:endParaRPr>
          </a:p>
          <a:p>
            <a:pPr marL="0" indent="457200" algn="just">
              <a:buNone/>
            </a:pPr>
            <a:r>
              <a:rPr lang="ru-RU" sz="2400" dirty="0" smtClean="0">
                <a:latin typeface="Times New Roman" pitchFamily="18" charset="0"/>
                <a:cs typeface="Times New Roman" pitchFamily="18" charset="0"/>
              </a:rPr>
              <a:t>Подъезжая к перекрёстку, необходимо убедиться, нет ли на пути Вашего движения препятствия, а также нет ли препятствия, из-за которого другие водители будут вынужденно пересекать Вашу траекторию движения. В показанной ситуации препятствие создано водителю встречного автомобиля. Водитель уже начал смещаться на встречную для него полосу движения. Безопаснее всего дать ему возможность объехать препятствие, так как перед показанным перекрёстком всё равно необходимо снижать скорость до минимума, потому что, находясь на второстепенной дороге, мы не имеем возможности осмотреть главную дорогу справа, обзорность которой ограничена зданием, стоящим перед перекрёстком.</a:t>
            </a:r>
            <a:endParaRPr lang="ru-RU" sz="2400" dirty="0">
              <a:latin typeface="Times New Roman" pitchFamily="18" charset="0"/>
              <a:cs typeface="Times New Roman" pitchFamily="18" charset="0"/>
            </a:endParaRPr>
          </a:p>
        </p:txBody>
      </p:sp>
    </p:spTree>
    <p:extLst>
      <p:ext uri="{BB962C8B-B14F-4D97-AF65-F5344CB8AC3E}">
        <p14:creationId xmlns:p14="http://schemas.microsoft.com/office/powerpoint/2010/main" val="248812548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Прямоугольник 4"/>
          <p:cNvSpPr/>
          <p:nvPr/>
        </p:nvSpPr>
        <p:spPr>
          <a:xfrm>
            <a:off x="0" y="0"/>
            <a:ext cx="9144000" cy="1200329"/>
          </a:xfrm>
          <a:prstGeom prst="rect">
            <a:avLst/>
          </a:prstGeom>
        </p:spPr>
        <p:txBody>
          <a:bodyPr wrap="square">
            <a:spAutoFit/>
          </a:bodyPr>
          <a:lstStyle/>
          <a:p>
            <a:pPr indent="457200" algn="just"/>
            <a:r>
              <a:rPr lang="ru-RU" dirty="0" smtClean="0">
                <a:latin typeface="Times New Roman" pitchFamily="18" charset="0"/>
                <a:cs typeface="Times New Roman" pitchFamily="18" charset="0"/>
              </a:rPr>
              <a:t>Большинство дорожно-транспортных происшествий происходит  в местах, где на одном уровне пересекаются траектории движения транспортных средств или транспортных средств и пешеходов — на перекрёстках и пешеходных переходах, а также вблизи них.</a:t>
            </a:r>
            <a:endParaRPr lang="ru-RU" dirty="0">
              <a:latin typeface="Times New Roman" pitchFamily="18" charset="0"/>
              <a:cs typeface="Times New Roman" pitchFamily="18" charset="0"/>
            </a:endParaRP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5536" y="1200328"/>
            <a:ext cx="8352928" cy="54683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765795340"/>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0" y="17714"/>
            <a:ext cx="9144000" cy="6840286"/>
          </a:xfrm>
        </p:spPr>
        <p:txBody>
          <a:bodyPr>
            <a:normAutofit/>
          </a:bodyPr>
          <a:lstStyle/>
          <a:p>
            <a:pPr marL="0" indent="0" algn="ctr">
              <a:buNone/>
            </a:pPr>
            <a:r>
              <a:rPr lang="ru-RU" sz="2400" dirty="0" smtClean="0">
                <a:latin typeface="Times New Roman" pitchFamily="18" charset="0"/>
                <a:cs typeface="Times New Roman" pitchFamily="18" charset="0"/>
              </a:rPr>
              <a:t>Ситуация 5</a:t>
            </a:r>
            <a:endParaRPr lang="ru-RU" sz="2400" dirty="0">
              <a:latin typeface="Times New Roman" pitchFamily="18" charset="0"/>
              <a:cs typeface="Times New Roman" pitchFamily="18" charset="0"/>
            </a:endParaRPr>
          </a:p>
        </p:txBody>
      </p:sp>
      <p:pic>
        <p:nvPicPr>
          <p:cNvPr id="1229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196752"/>
            <a:ext cx="9144000" cy="56612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729976241"/>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0" y="6829"/>
            <a:ext cx="9144000" cy="6851171"/>
          </a:xfrm>
        </p:spPr>
        <p:txBody>
          <a:bodyPr>
            <a:normAutofit/>
          </a:bodyPr>
          <a:lstStyle/>
          <a:p>
            <a:pPr marL="0" indent="457200" algn="just">
              <a:buNone/>
            </a:pPr>
            <a:endParaRPr lang="ru-RU" sz="2400" dirty="0" smtClean="0">
              <a:latin typeface="Times New Roman" pitchFamily="18" charset="0"/>
              <a:cs typeface="Times New Roman" pitchFamily="18" charset="0"/>
            </a:endParaRPr>
          </a:p>
          <a:p>
            <a:pPr marL="0" indent="457200" algn="just">
              <a:buNone/>
            </a:pPr>
            <a:r>
              <a:rPr lang="ru-RU" sz="2400" dirty="0" smtClean="0">
                <a:latin typeface="Times New Roman" pitchFamily="18" charset="0"/>
                <a:cs typeface="Times New Roman" pitchFamily="18" charset="0"/>
              </a:rPr>
              <a:t>Перекрёсток имеет большую площадь и смещённые полосы движения. В пределах перекрёстка меняются разрешённые направления движения по полосам. Это улица Семашко в Минске, известная всем, кто сдавал водительские экзамены в столице. Множество учебных автомобилей искусственно замедляют движение, вызывают нервозность. Курсантам за рулём свойственно ошибаться. А тут ещё пешеход, который в случае смены сигналов не отреагирует никак, отвлекаясь на свой телефон, двигаясь даже не по тротуару.</a:t>
            </a:r>
          </a:p>
          <a:p>
            <a:pPr marL="0" indent="457200" algn="just">
              <a:buNone/>
            </a:pPr>
            <a:r>
              <a:rPr lang="ru-RU" sz="2400" dirty="0" smtClean="0">
                <a:latin typeface="Times New Roman" pitchFamily="18" charset="0"/>
                <a:cs typeface="Times New Roman" pitchFamily="18" charset="0"/>
              </a:rPr>
              <a:t>Ещё совет — подъехать ближе к переходу, чтобы улучшить обзорность влево, закрытую попутным автомобилем</a:t>
            </a:r>
            <a:endParaRPr lang="ru-RU" sz="2400" dirty="0">
              <a:latin typeface="Times New Roman" pitchFamily="18" charset="0"/>
              <a:cs typeface="Times New Roman" pitchFamily="18" charset="0"/>
            </a:endParaRPr>
          </a:p>
        </p:txBody>
      </p:sp>
    </p:spTree>
    <p:extLst>
      <p:ext uri="{BB962C8B-B14F-4D97-AF65-F5344CB8AC3E}">
        <p14:creationId xmlns:p14="http://schemas.microsoft.com/office/powerpoint/2010/main" val="1548880894"/>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0" y="0"/>
            <a:ext cx="9144000" cy="6858000"/>
          </a:xfrm>
        </p:spPr>
        <p:txBody>
          <a:bodyPr>
            <a:normAutofit/>
          </a:bodyPr>
          <a:lstStyle/>
          <a:p>
            <a:pPr marL="0" indent="0" algn="ctr">
              <a:buNone/>
            </a:pPr>
            <a:r>
              <a:rPr lang="ru-RU" sz="2400" dirty="0" smtClean="0">
                <a:latin typeface="Times New Roman" pitchFamily="18" charset="0"/>
                <a:cs typeface="Times New Roman" pitchFamily="18" charset="0"/>
              </a:rPr>
              <a:t>Ситуация 6</a:t>
            </a:r>
            <a:endParaRPr lang="ru-RU" sz="2400" dirty="0">
              <a:latin typeface="Times New Roman" pitchFamily="18" charset="0"/>
              <a:cs typeface="Times New Roman" pitchFamily="18" charset="0"/>
            </a:endParaRP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011771"/>
            <a:ext cx="9144000" cy="583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61936746"/>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0" y="0"/>
            <a:ext cx="9144000" cy="6858000"/>
          </a:xfrm>
        </p:spPr>
        <p:txBody>
          <a:bodyPr>
            <a:normAutofit/>
          </a:bodyPr>
          <a:lstStyle/>
          <a:p>
            <a:pPr marL="0" indent="457200" algn="just">
              <a:buNone/>
            </a:pPr>
            <a:endParaRPr lang="ru-RU" sz="2400" dirty="0" smtClean="0">
              <a:latin typeface="Times New Roman" pitchFamily="18" charset="0"/>
              <a:cs typeface="Times New Roman" pitchFamily="18" charset="0"/>
            </a:endParaRPr>
          </a:p>
          <a:p>
            <a:pPr marL="0" indent="457200" algn="just">
              <a:buNone/>
            </a:pPr>
            <a:r>
              <a:rPr lang="ru-RU" sz="2400" dirty="0" smtClean="0">
                <a:latin typeface="Times New Roman" pitchFamily="18" charset="0"/>
                <a:cs typeface="Times New Roman" pitchFamily="18" charset="0"/>
              </a:rPr>
              <a:t>Мы </a:t>
            </a:r>
            <a:r>
              <a:rPr lang="ru-RU" sz="2400" dirty="0">
                <a:latin typeface="Times New Roman" pitchFamily="18" charset="0"/>
                <a:cs typeface="Times New Roman" pitchFamily="18" charset="0"/>
              </a:rPr>
              <a:t>подъезжаем к перекрёстку, где на светофоре включён жёлтый мигающий сигнал. У водителей, выезжающих со второстепенной дороги, имеется проблема с выездом на перекрёсток, так как по главной дороге идёт сплошной поток автомобилей. Явно в данной ситуации таксист может нервничать. На площади перекрёстка стоят два автомобиля в ожидании поворота налево и (или) разворота. Они тоже ожидают разрыва потока. Если за нами автомобилей нет, то ситуация несколько улучшится, и некоторые из стоящих автомобилей смогут продолжить движение, а если за нами сплошной поток, то в разрыв между нами и попутным автомобилем впереди кто-то из них (таксист или водитель грузового автомобиля) может спровоцировать попытаться вклиниться, потеряв терпение</a:t>
            </a:r>
          </a:p>
        </p:txBody>
      </p:sp>
    </p:spTree>
    <p:extLst>
      <p:ext uri="{BB962C8B-B14F-4D97-AF65-F5344CB8AC3E}">
        <p14:creationId xmlns:p14="http://schemas.microsoft.com/office/powerpoint/2010/main" val="165464513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0" y="0"/>
            <a:ext cx="9144000" cy="6858000"/>
          </a:xfrm>
        </p:spPr>
        <p:txBody>
          <a:bodyPr>
            <a:normAutofit/>
          </a:bodyPr>
          <a:lstStyle/>
          <a:p>
            <a:pPr marL="0" indent="0" algn="ctr">
              <a:buNone/>
            </a:pPr>
            <a:r>
              <a:rPr lang="ru-RU" sz="2400" b="1" dirty="0">
                <a:latin typeface="Times New Roman" pitchFamily="18" charset="0"/>
                <a:cs typeface="Times New Roman" pitchFamily="18" charset="0"/>
              </a:rPr>
              <a:t>Осмотр дороги, прогнозирование и изменение намерений</a:t>
            </a:r>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509299"/>
            <a:ext cx="9144000" cy="46805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Прямоугольник 3"/>
          <p:cNvSpPr/>
          <p:nvPr/>
        </p:nvSpPr>
        <p:spPr>
          <a:xfrm>
            <a:off x="0" y="5165724"/>
            <a:ext cx="9144000" cy="1569660"/>
          </a:xfrm>
          <a:prstGeom prst="rect">
            <a:avLst/>
          </a:prstGeom>
        </p:spPr>
        <p:txBody>
          <a:bodyPr wrap="square">
            <a:spAutoFit/>
          </a:bodyPr>
          <a:lstStyle/>
          <a:p>
            <a:pPr indent="457200" algn="just"/>
            <a:r>
              <a:rPr lang="ru-RU" sz="2400" dirty="0">
                <a:latin typeface="Times New Roman" pitchFamily="18" charset="0"/>
                <a:cs typeface="Times New Roman" pitchFamily="18" charset="0"/>
              </a:rPr>
              <a:t>Мы видим впереди перекрёсток, на котором ещё 18 секунд для нас будет гореть запрещающий сигнал, можем спокойно подкатываться к перекрёстку, чтобы подъехать к включению разрешающего сигнала</a:t>
            </a:r>
          </a:p>
        </p:txBody>
      </p:sp>
    </p:spTree>
    <p:extLst>
      <p:ext uri="{BB962C8B-B14F-4D97-AF65-F5344CB8AC3E}">
        <p14:creationId xmlns:p14="http://schemas.microsoft.com/office/powerpoint/2010/main" val="60402118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0" y="4869160"/>
            <a:ext cx="9144000" cy="7074024"/>
          </a:xfrm>
        </p:spPr>
        <p:txBody>
          <a:bodyPr>
            <a:normAutofit/>
          </a:bodyPr>
          <a:lstStyle/>
          <a:p>
            <a:pPr marL="0" indent="457200" algn="just">
              <a:buNone/>
            </a:pPr>
            <a:r>
              <a:rPr lang="ru-RU" sz="2400" dirty="0">
                <a:latin typeface="Times New Roman" pitchFamily="18" charset="0"/>
                <a:cs typeface="Times New Roman" pitchFamily="18" charset="0"/>
              </a:rPr>
              <a:t>По мере подъезда обнаруживаем ещё один знак, который разрешает разворот из дополнительной полосы слева. Если мы искали место для разворота, то ещё имеем возможность заблаговременно включить левый указатель поворота и перестроиться на дополнительную полосу слева</a:t>
            </a:r>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49411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85743415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0" y="0"/>
            <a:ext cx="9144000" cy="6858000"/>
          </a:xfrm>
        </p:spPr>
        <p:txBody>
          <a:bodyPr>
            <a:normAutofit/>
          </a:bodyPr>
          <a:lstStyle/>
          <a:p>
            <a:pPr marL="0" indent="457200" algn="just">
              <a:buNone/>
            </a:pPr>
            <a:r>
              <a:rPr lang="ru-RU" sz="2400" dirty="0">
                <a:latin typeface="Times New Roman" pitchFamily="18" charset="0"/>
                <a:cs typeface="Times New Roman" pitchFamily="18" charset="0"/>
              </a:rPr>
              <a:t>Действия водителя зависят от его прогноза развития дорожной </a:t>
            </a:r>
            <a:r>
              <a:rPr lang="ru-RU" sz="2400" dirty="0" smtClean="0">
                <a:latin typeface="Times New Roman" pitchFamily="18" charset="0"/>
                <a:cs typeface="Times New Roman" pitchFamily="18" charset="0"/>
              </a:rPr>
              <a:t>ситуации</a:t>
            </a:r>
          </a:p>
          <a:p>
            <a:pPr marL="0" indent="457200" algn="just">
              <a:buNone/>
            </a:pPr>
            <a:endParaRPr lang="ru-RU" sz="2400" dirty="0">
              <a:latin typeface="Times New Roman" pitchFamily="18" charset="0"/>
              <a:cs typeface="Times New Roman" pitchFamily="18" charset="0"/>
            </a:endParaRPr>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884250"/>
            <a:ext cx="9144000" cy="5973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72266512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0" y="4293096"/>
            <a:ext cx="9144000" cy="2564904"/>
          </a:xfrm>
        </p:spPr>
        <p:txBody>
          <a:bodyPr>
            <a:normAutofit fontScale="92500" lnSpcReduction="10000"/>
          </a:bodyPr>
          <a:lstStyle/>
          <a:p>
            <a:pPr marL="0" indent="457200" algn="just">
              <a:buNone/>
            </a:pPr>
            <a:r>
              <a:rPr lang="ru-RU" sz="2400" dirty="0">
                <a:latin typeface="Times New Roman" pitchFamily="18" charset="0"/>
                <a:cs typeface="Times New Roman" pitchFamily="18" charset="0"/>
              </a:rPr>
              <a:t>Из прогнозируемых событий случилось только одно: пешеход начал переход проезжей части. Но появилось ещё одно: справа со второстепенной дороги выезжает автомобиль, который под прикрытием пешехода может попытаться повернуть направо, пока мы остановимся, чтобы уступить дорогу пешеходу. Как видим, прогнозирование, исходя из наихудшего развития ситуации, не позволяет случиться критическим событиям и позволяет водителю заблаговременно подготовиться к правильному реагированию</a:t>
            </a:r>
          </a:p>
        </p:txBody>
      </p:sp>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43377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8727665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0" y="-10751"/>
            <a:ext cx="9144000" cy="6868751"/>
          </a:xfrm>
        </p:spPr>
        <p:txBody>
          <a:bodyPr>
            <a:normAutofit/>
          </a:bodyPr>
          <a:lstStyle/>
          <a:p>
            <a:pPr marL="0" indent="0" algn="ctr">
              <a:buNone/>
            </a:pPr>
            <a:r>
              <a:rPr lang="ru-RU" sz="2400" b="1" dirty="0" smtClean="0">
                <a:latin typeface="Times New Roman" pitchFamily="18" charset="0"/>
                <a:cs typeface="Times New Roman" pitchFamily="18" charset="0"/>
              </a:rPr>
              <a:t>Движение </a:t>
            </a:r>
            <a:r>
              <a:rPr lang="ru-RU" sz="2400" b="1" dirty="0">
                <a:latin typeface="Times New Roman" pitchFamily="18" charset="0"/>
                <a:cs typeface="Times New Roman" pitchFamily="18" charset="0"/>
              </a:rPr>
              <a:t>по регулируемому и по нерегулируемому </a:t>
            </a:r>
            <a:r>
              <a:rPr lang="ru-RU" sz="2400" b="1" dirty="0" smtClean="0">
                <a:latin typeface="Times New Roman" pitchFamily="18" charset="0"/>
                <a:cs typeface="Times New Roman" pitchFamily="18" charset="0"/>
              </a:rPr>
              <a:t>перекрёстку</a:t>
            </a:r>
          </a:p>
          <a:p>
            <a:pPr marL="0" indent="457200" algn="just">
              <a:buNone/>
            </a:pPr>
            <a:r>
              <a:rPr lang="ru-RU" sz="2000" dirty="0">
                <a:latin typeface="Times New Roman" pitchFamily="18" charset="0"/>
                <a:cs typeface="Times New Roman" pitchFamily="18" charset="0"/>
              </a:rPr>
              <a:t>При проезде регулируемого перекрёстка необходимо определить места остановки в случае включения запрещающего сигнала (стоп-линия или дорожный знак 5.33 «Стоп-линия»), так как их место расположения может отличаться от расположения светофора</a:t>
            </a: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700808"/>
            <a:ext cx="9143999" cy="51571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55710915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0" y="0"/>
            <a:ext cx="9144000" cy="6858000"/>
          </a:xfrm>
        </p:spPr>
        <p:txBody>
          <a:bodyPr>
            <a:normAutofit/>
          </a:bodyPr>
          <a:lstStyle/>
          <a:p>
            <a:pPr marL="0" indent="457200" algn="just">
              <a:buNone/>
            </a:pPr>
            <a:r>
              <a:rPr lang="ru-RU" sz="2400" dirty="0">
                <a:latin typeface="Times New Roman" pitchFamily="18" charset="0"/>
                <a:cs typeface="Times New Roman" pitchFamily="18" charset="0"/>
              </a:rPr>
              <a:t>Регулируемый перекрёсток в любой момент может стать нерегулируемым (регулировщик ушёл, светофор переведён в режим жёлтого мигающего сигнала или выключен). Опасность такого момента в том, что водители и пешеходы могут вовремя не перестроится на новую организацию дорожного движения.</a:t>
            </a:r>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850676"/>
            <a:ext cx="9144000" cy="5004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86734271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0" y="0"/>
            <a:ext cx="9144000" cy="6858000"/>
          </a:xfrm>
        </p:spPr>
        <p:txBody>
          <a:bodyPr>
            <a:normAutofit/>
          </a:bodyPr>
          <a:lstStyle/>
          <a:p>
            <a:pPr marL="0" indent="457200">
              <a:buNone/>
            </a:pPr>
            <a:endParaRPr lang="ru-RU" sz="2400" dirty="0" smtClean="0">
              <a:latin typeface="Times New Roman" pitchFamily="18" charset="0"/>
              <a:cs typeface="Times New Roman" pitchFamily="18" charset="0"/>
            </a:endParaRPr>
          </a:p>
          <a:p>
            <a:pPr marL="0" indent="457200" algn="just">
              <a:buNone/>
            </a:pPr>
            <a:r>
              <a:rPr lang="ru-RU" sz="2400" dirty="0" smtClean="0">
                <a:latin typeface="Times New Roman" pitchFamily="18" charset="0"/>
                <a:cs typeface="Times New Roman" pitchFamily="18" charset="0"/>
              </a:rPr>
              <a:t>При внезапном появлении препятствия для водителя ситуация может развиваться следующим образом:</a:t>
            </a:r>
          </a:p>
          <a:p>
            <a:pPr marL="0" indent="0">
              <a:buNone/>
            </a:pPr>
            <a:endParaRPr lang="ru-RU" sz="2400" dirty="0" smtClean="0">
              <a:latin typeface="Times New Roman" pitchFamily="18" charset="0"/>
              <a:cs typeface="Times New Roman" pitchFamily="18" charset="0"/>
            </a:endParaRPr>
          </a:p>
          <a:p>
            <a:pPr algn="just"/>
            <a:r>
              <a:rPr lang="ru-RU" sz="2400" dirty="0" smtClean="0">
                <a:latin typeface="Times New Roman" pitchFamily="18" charset="0"/>
                <a:cs typeface="Times New Roman" pitchFamily="18" charset="0"/>
              </a:rPr>
              <a:t>    водитель нажимает педаль тормоза (при малом расстоянии и большой скорости происходит столкновение на перекрёстке или наезд на пешехода);</a:t>
            </a:r>
          </a:p>
          <a:p>
            <a:pPr algn="just"/>
            <a:r>
              <a:rPr lang="ru-RU" sz="2400" dirty="0" smtClean="0">
                <a:latin typeface="Times New Roman" pitchFamily="18" charset="0"/>
                <a:cs typeface="Times New Roman" pitchFamily="18" charset="0"/>
              </a:rPr>
              <a:t>    водитель нажимает педаль тормоза (при несоблюдении дистанции наезд сзади совершает попутное транспортное средство);</a:t>
            </a:r>
          </a:p>
          <a:p>
            <a:pPr algn="just"/>
            <a:r>
              <a:rPr lang="ru-RU" sz="2400" dirty="0" smtClean="0">
                <a:latin typeface="Times New Roman" pitchFamily="18" charset="0"/>
                <a:cs typeface="Times New Roman" pitchFamily="18" charset="0"/>
              </a:rPr>
              <a:t>    водитель пытается объехать препятствие (на большой скорости происходит опрокидывание или наезд на иное препятствие, такие как дерево, опора освещения, ограждение и прочее.</a:t>
            </a:r>
            <a:endParaRPr lang="ru-RU" sz="2400" dirty="0">
              <a:latin typeface="Times New Roman" pitchFamily="18" charset="0"/>
              <a:cs typeface="Times New Roman" pitchFamily="18" charset="0"/>
            </a:endParaRPr>
          </a:p>
        </p:txBody>
      </p:sp>
    </p:spTree>
    <p:extLst>
      <p:ext uri="{BB962C8B-B14F-4D97-AF65-F5344CB8AC3E}">
        <p14:creationId xmlns:p14="http://schemas.microsoft.com/office/powerpoint/2010/main" val="2776356212"/>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0" y="0"/>
            <a:ext cx="9144000" cy="6858000"/>
          </a:xfrm>
        </p:spPr>
        <p:txBody>
          <a:bodyPr>
            <a:normAutofit/>
          </a:bodyPr>
          <a:lstStyle/>
          <a:p>
            <a:pPr marL="0" indent="457200" algn="just">
              <a:buNone/>
            </a:pPr>
            <a:r>
              <a:rPr lang="ru-RU" sz="2000" dirty="0">
                <a:latin typeface="Times New Roman" pitchFamily="18" charset="0"/>
                <a:cs typeface="Times New Roman" pitchFamily="18" charset="0"/>
              </a:rPr>
              <a:t>Водитель при движении по нерегулируемому перекрёстку руководствуется очерёдностью, установленной Правилами дорожного движения. </a:t>
            </a:r>
            <a:r>
              <a:rPr lang="ru-RU" sz="2000" dirty="0" smtClean="0">
                <a:latin typeface="Times New Roman" pitchFamily="18" charset="0"/>
                <a:cs typeface="Times New Roman" pitchFamily="18" charset="0"/>
              </a:rPr>
              <a:t>Скорость </a:t>
            </a:r>
            <a:r>
              <a:rPr lang="ru-RU" sz="2000" dirty="0">
                <a:latin typeface="Times New Roman" pitchFamily="18" charset="0"/>
                <a:cs typeface="Times New Roman" pitchFamily="18" charset="0"/>
              </a:rPr>
              <a:t>движения должна позволять внимательно рассмотреть установленные перед перекрёстком дорожные знаки, определить наличие главной дороги, если знаки приоритета отсутствуют, и в случае необходимости уступить дорогу транспортным средствам, имеющим преимущество</a:t>
            </a:r>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884966"/>
            <a:ext cx="9144000" cy="49461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78927927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0" y="0"/>
            <a:ext cx="9144000" cy="6858000"/>
          </a:xfrm>
        </p:spPr>
        <p:txBody>
          <a:bodyPr>
            <a:normAutofit/>
          </a:bodyPr>
          <a:lstStyle/>
          <a:p>
            <a:pPr marL="0" indent="457200" algn="just">
              <a:buNone/>
            </a:pPr>
            <a:r>
              <a:rPr lang="ru-RU" sz="2400" dirty="0" smtClean="0">
                <a:latin typeface="Times New Roman" pitchFamily="18" charset="0"/>
                <a:cs typeface="Times New Roman" pitchFamily="18" charset="0"/>
              </a:rPr>
              <a:t>Вовремя обнаруженное препятствие или потенциальная опасность и правильные действия водителя не дадут развиться ситуации до аварийной, когда действия водителя зачастую могут только снизить тяжесть последствий ДТП</a:t>
            </a:r>
            <a:endParaRPr lang="ru-RU" sz="2400" dirty="0">
              <a:latin typeface="Times New Roman" pitchFamily="18" charset="0"/>
              <a:cs typeface="Times New Roman" pitchFamily="18" charset="0"/>
            </a:endParaRPr>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7544" y="1844824"/>
            <a:ext cx="8384000" cy="4716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97840638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0" y="0"/>
            <a:ext cx="9144000" cy="6858000"/>
          </a:xfrm>
        </p:spPr>
        <p:txBody>
          <a:bodyPr>
            <a:normAutofit/>
          </a:bodyPr>
          <a:lstStyle/>
          <a:p>
            <a:pPr marL="0" indent="0" algn="ctr">
              <a:buNone/>
            </a:pPr>
            <a:r>
              <a:rPr lang="ru-RU" sz="2400" b="1" dirty="0" smtClean="0">
                <a:latin typeface="Times New Roman" pitchFamily="18" charset="0"/>
                <a:cs typeface="Times New Roman" pitchFamily="18" charset="0"/>
              </a:rPr>
              <a:t>Последовательность осмотра дороги при приближении к перекрёстку</a:t>
            </a:r>
            <a:endParaRPr lang="ru-RU" sz="2400" dirty="0" smtClean="0">
              <a:latin typeface="Times New Roman" pitchFamily="18" charset="0"/>
              <a:cs typeface="Times New Roman" pitchFamily="18" charset="0"/>
            </a:endParaRPr>
          </a:p>
          <a:p>
            <a:pPr marL="0" indent="457200" algn="just">
              <a:buNone/>
            </a:pPr>
            <a:r>
              <a:rPr lang="ru-RU" sz="2400" dirty="0" smtClean="0">
                <a:latin typeface="Times New Roman" pitchFamily="18" charset="0"/>
                <a:cs typeface="Times New Roman" pitchFamily="18" charset="0"/>
              </a:rPr>
              <a:t>Водитель должен своевременно идентифицировать такой участок дороги, как приближение к перекрёстку. Частично эту проблему решают установленные на дороге знаки приоритета. Кроме того, по знакам приоритета или табличкам, установленным с ними, иногда можно установить конфигурацию перекрёстка.</a:t>
            </a:r>
            <a:endParaRPr lang="ru-RU" sz="2400" dirty="0">
              <a:latin typeface="Times New Roman" pitchFamily="18" charset="0"/>
              <a:cs typeface="Times New Roman" pitchFamily="18" charset="0"/>
            </a:endParaRPr>
          </a:p>
        </p:txBody>
      </p:sp>
      <p:pic>
        <p:nvPicPr>
          <p:cNvPr id="3074"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b="15506"/>
          <a:stretch/>
        </p:blipFill>
        <p:spPr bwMode="auto">
          <a:xfrm>
            <a:off x="971600" y="2754000"/>
            <a:ext cx="6962434" cy="4104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20016534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0" y="17714"/>
            <a:ext cx="9144000" cy="6840286"/>
          </a:xfrm>
        </p:spPr>
        <p:txBody>
          <a:bodyPr>
            <a:normAutofit/>
          </a:bodyPr>
          <a:lstStyle/>
          <a:p>
            <a:pPr marL="0" indent="457200" algn="just">
              <a:buNone/>
            </a:pPr>
            <a:r>
              <a:rPr lang="ru-RU" sz="2400" dirty="0" smtClean="0">
                <a:latin typeface="Times New Roman" pitchFamily="18" charset="0"/>
                <a:cs typeface="Times New Roman" pitchFamily="18" charset="0"/>
              </a:rPr>
              <a:t>Далее водитель должен выяснить, регулируемый перекрёсток перед ним или нерегулируемый. Дальнейшие алгоритмы действий водителя будут зависеть от типа перекрёстка.</a:t>
            </a:r>
            <a:endParaRPr lang="ru-RU" sz="2400" dirty="0">
              <a:latin typeface="Times New Roman" pitchFamily="18" charset="0"/>
              <a:cs typeface="Times New Roman" pitchFamily="18" charset="0"/>
            </a:endParaRPr>
          </a:p>
        </p:txBody>
      </p:sp>
      <p:pic>
        <p:nvPicPr>
          <p:cNvPr id="4098"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b="13394"/>
          <a:stretch/>
        </p:blipFill>
        <p:spPr bwMode="auto">
          <a:xfrm>
            <a:off x="323528" y="1287151"/>
            <a:ext cx="8560027" cy="5436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40158574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0" y="0"/>
            <a:ext cx="9144000" cy="6858000"/>
          </a:xfrm>
        </p:spPr>
        <p:txBody>
          <a:bodyPr>
            <a:normAutofit/>
          </a:bodyPr>
          <a:lstStyle/>
          <a:p>
            <a:pPr marL="0" indent="457200" algn="just">
              <a:buNone/>
            </a:pPr>
            <a:r>
              <a:rPr lang="ru-RU" sz="2400" dirty="0" smtClean="0">
                <a:latin typeface="Times New Roman" pitchFamily="18" charset="0"/>
                <a:cs typeface="Times New Roman" pitchFamily="18" charset="0"/>
              </a:rPr>
              <a:t>На границах перекрёстка часто располагаются пешеходные переходы, и это тоже важно учитывать при его проезде</a:t>
            </a:r>
            <a:endParaRPr lang="ru-RU" sz="2400" dirty="0">
              <a:latin typeface="Times New Roman" pitchFamily="18" charset="0"/>
              <a:cs typeface="Times New Roman" pitchFamily="18" charset="0"/>
            </a:endParaRPr>
          </a:p>
        </p:txBody>
      </p:sp>
      <p:pic>
        <p:nvPicPr>
          <p:cNvPr id="71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268760"/>
            <a:ext cx="9144000" cy="55892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13487108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0" y="0"/>
            <a:ext cx="9144000" cy="6858000"/>
          </a:xfrm>
        </p:spPr>
        <p:txBody>
          <a:bodyPr>
            <a:normAutofit/>
          </a:bodyPr>
          <a:lstStyle/>
          <a:p>
            <a:pPr marL="0" indent="457200" algn="just">
              <a:buNone/>
            </a:pPr>
            <a:r>
              <a:rPr lang="ru-RU" sz="2000" dirty="0" smtClean="0">
                <a:latin typeface="Times New Roman" pitchFamily="18" charset="0"/>
                <a:cs typeface="Times New Roman" pitchFamily="18" charset="0"/>
              </a:rPr>
              <a:t>При приближении к перекрёстку водитель должен быть готов к снижению скорости движения. Если на перекрёстке предполагается совершить поворот или разворот, водитель должен заблаговременно занять соответствующее положение на проезжей части дороги, убедившись в том, что такой манёвр на перекрёстке не запрещён. Частично на конфигурацию перекрёстка могут указывать информационно-указательные знаки.</a:t>
            </a:r>
            <a:endParaRPr lang="ru-RU" sz="2000" dirty="0">
              <a:latin typeface="Times New Roman" pitchFamily="18" charset="0"/>
              <a:cs typeface="Times New Roman" pitchFamily="18" charset="0"/>
            </a:endParaRPr>
          </a:p>
        </p:txBody>
      </p:sp>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916832"/>
            <a:ext cx="9144000" cy="49411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63385196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0" y="0"/>
            <a:ext cx="9144000" cy="6858000"/>
          </a:xfrm>
        </p:spPr>
        <p:txBody>
          <a:bodyPr>
            <a:normAutofit/>
          </a:bodyPr>
          <a:lstStyle/>
          <a:p>
            <a:pPr marL="0" indent="457200" algn="just">
              <a:buNone/>
            </a:pPr>
            <a:r>
              <a:rPr lang="ru-RU" sz="2000" dirty="0" smtClean="0">
                <a:latin typeface="Times New Roman" pitchFamily="18" charset="0"/>
                <a:cs typeface="Times New Roman" pitchFamily="18" charset="0"/>
              </a:rPr>
              <a:t>Независимо от типа перекрёстка водитель должен убедиться, что к перекрёстку не приближаются транспортные средства оперативного назначения с включёнными маячками, на площади перекрёстка не образовалось затора или иного препятствия, на площади перекрёстка отсутствуют пешеходы, для которых он может представлять опасность.</a:t>
            </a:r>
            <a:endParaRPr lang="ru-RU" sz="2000" dirty="0">
              <a:latin typeface="Times New Roman" pitchFamily="18" charset="0"/>
              <a:cs typeface="Times New Roman" pitchFamily="18" charset="0"/>
            </a:endParaRPr>
          </a:p>
        </p:txBody>
      </p:sp>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628800"/>
            <a:ext cx="9144000" cy="5229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402959837"/>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122</TotalTime>
  <Words>1424</Words>
  <Application>Microsoft Office PowerPoint</Application>
  <PresentationFormat>Экран (4:3)</PresentationFormat>
  <Paragraphs>62</Paragraphs>
  <Slides>30</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30</vt:i4>
      </vt:variant>
    </vt:vector>
  </HeadingPairs>
  <TitlesOfParts>
    <vt:vector size="31" baseType="lpstr">
      <vt:lpstr>Тема Office</vt:lpstr>
      <vt:lpstr>Последовательность осмотра дороги при приближении к перекрестку. Движение по регулируемому и нерегулируемому перекрёстку</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vector>
  </TitlesOfParts>
  <Company>Admin-PC</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Управление автомобилем на перекрестках</dc:title>
  <dc:creator>Admin</dc:creator>
  <cp:lastModifiedBy>Komendant</cp:lastModifiedBy>
  <cp:revision>13</cp:revision>
  <dcterms:created xsi:type="dcterms:W3CDTF">2022-03-01T12:16:16Z</dcterms:created>
  <dcterms:modified xsi:type="dcterms:W3CDTF">2022-03-03T06:12:49Z</dcterms:modified>
</cp:coreProperties>
</file>