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4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embeddedFontLst>
    <p:embeddedFont>
      <p:font typeface="Arial Black" pitchFamily="34" charset="0"/>
      <p:bold r:id="rId15"/>
    </p:embeddedFont>
    <p:embeddedFont>
      <p:font typeface="Candara" pitchFamily="34" charset="0"/>
      <p:regular r:id="rId16"/>
      <p:bold r:id="rId17"/>
      <p:italic r:id="rId18"/>
      <p:boldItalic r:id="rId19"/>
    </p:embeddedFont>
    <p:embeddedFont>
      <p:font typeface="Libre Franklin Medium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4" d="100"/>
          <a:sy n="94" d="100"/>
        </p:scale>
        <p:origin x="-88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4039321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g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g"/><Relationship Id="rId5" Type="http://schemas.openxmlformats.org/officeDocument/2006/relationships/image" Target="../media/image13.png"/><Relationship Id="rId4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1520" y="528320"/>
            <a:ext cx="7345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Учреждение образования </a:t>
            </a:r>
          </a:p>
          <a:p>
            <a:pPr algn="ctr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«Шкловский государственный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профессиональный лицей  № 12» 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52320" y="1889760"/>
            <a:ext cx="49231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Сигналы светофора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39440" y="4241953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937443" y="4747697"/>
            <a:ext cx="30925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Разработчик: </a:t>
            </a:r>
          </a:p>
          <a:p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Сенакосов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С.В, преподаватель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12960"/>
            <a:ext cx="2885440" cy="3473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2"/>
          <p:cNvSpPr/>
          <p:nvPr/>
        </p:nvSpPr>
        <p:spPr>
          <a:xfrm>
            <a:off x="179512" y="188640"/>
            <a:ext cx="8784976" cy="12003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45720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Для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регулирования движения трамваев, а также других маршрутных транспортных средств, движущихся по выделенной для них полосе, могут применяться светофоры одноцветной сигнализации с четырьмя круглыми сигналами бело-лунного цвета, расположенными в виде буквы "Т".</a:t>
            </a:r>
            <a:endParaRPr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0" name="Google Shape;190;p22"/>
          <p:cNvPicPr preferRelativeResize="0"/>
          <p:nvPr/>
        </p:nvPicPr>
        <p:blipFill rotWithShape="1">
          <a:blip r:embed="rId3">
            <a:alphaModFix/>
          </a:blip>
          <a:srcRect l="3264" t="31527" r="3117" b="12897"/>
          <a:stretch/>
        </p:blipFill>
        <p:spPr>
          <a:xfrm>
            <a:off x="6228184" y="1518870"/>
            <a:ext cx="2612196" cy="1823223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2"/>
          <p:cNvSpPr/>
          <p:nvPr/>
        </p:nvSpPr>
        <p:spPr>
          <a:xfrm>
            <a:off x="187378" y="1507488"/>
            <a:ext cx="5752773" cy="17543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45720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Движение разрешается только при включении одновременно нижнего сигнала и одного или нескольких верхних, из которых левый разрешает движение налево, средний - прямо, правый - направо. Если включены только три верхних сигнала, то движение запрещено.</a:t>
            </a:r>
            <a:endParaRPr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2" name="Google Shape;192;p22"/>
          <p:cNvPicPr preferRelativeResize="0"/>
          <p:nvPr/>
        </p:nvPicPr>
        <p:blipFill rotWithShape="1">
          <a:blip r:embed="rId4">
            <a:alphaModFix/>
          </a:blip>
          <a:srcRect l="2049" t="12053" r="1963" b="11298"/>
          <a:stretch/>
        </p:blipFill>
        <p:spPr>
          <a:xfrm>
            <a:off x="187378" y="3486684"/>
            <a:ext cx="8777110" cy="1572426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93" name="Google Shape;193;p22" descr="http://passtrans.ember.ua/image/data/banner-pass2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54285" y="5114462"/>
            <a:ext cx="6064106" cy="155489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1764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3"/>
          <p:cNvSpPr/>
          <p:nvPr/>
        </p:nvSpPr>
        <p:spPr>
          <a:xfrm>
            <a:off x="179512" y="188640"/>
            <a:ext cx="8784976" cy="163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45720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Круглый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бело-лунный мигающий сигнал, расположенный на железнодорожном переезде, разрешает движение транспортных средств через переезд. При выключенных мигающих бело-лунном и красном сигналах движение разрешается при отсутствии в пределах видимости приближающегося к переезду поезда (локомотива, дрезины).</a:t>
            </a:r>
            <a:endParaRPr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9" name="Google Shape;199;p2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9552" y="2026276"/>
            <a:ext cx="3169239" cy="42256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2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076056" y="2102848"/>
            <a:ext cx="3111810" cy="4149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4"/>
          <p:cNvSpPr txBox="1"/>
          <p:nvPr/>
        </p:nvSpPr>
        <p:spPr>
          <a:xfrm>
            <a:off x="179512" y="188640"/>
            <a:ext cx="8784976" cy="646331"/>
          </a:xfrm>
          <a:prstGeom prst="rect">
            <a:avLst/>
          </a:prstGeom>
          <a:solidFill>
            <a:schemeClr val="bg1"/>
          </a:solidFill>
          <a:ln w="190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45720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Красный мигающий сигнал или два попеременно мигающих красных сигналов светофора на железнодорожном переезде запрещают движение.</a:t>
            </a:r>
            <a:endParaRPr sz="2000" dirty="0">
              <a:solidFill>
                <a:schemeClr val="tx1"/>
              </a:solidFill>
              <a:latin typeface="Times New Roman" pitchFamily="18" charset="0"/>
              <a:ea typeface="Libre Franklin Medium"/>
              <a:cs typeface="Times New Roman" pitchFamily="18" charset="0"/>
              <a:sym typeface="Libre Franklin Medium"/>
            </a:endParaRPr>
          </a:p>
        </p:txBody>
      </p:sp>
      <p:pic>
        <p:nvPicPr>
          <p:cNvPr id="206" name="Google Shape;206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337435" y="896219"/>
            <a:ext cx="4286250" cy="571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 Black"/>
              <a:buNone/>
            </a:pPr>
            <a:r>
              <a:rPr lang="ru-RU" sz="2000" b="1">
                <a:latin typeface="Arial Black"/>
                <a:ea typeface="Arial Black"/>
                <a:cs typeface="Arial Black"/>
                <a:sym typeface="Arial Black"/>
              </a:rPr>
              <a:t>6.1.</a:t>
            </a:r>
            <a:r>
              <a:rPr lang="ru-RU" sz="2000">
                <a:latin typeface="Arial Black"/>
                <a:ea typeface="Arial Black"/>
                <a:cs typeface="Arial Black"/>
                <a:sym typeface="Arial Black"/>
              </a:rPr>
              <a:t> В СВЕТОФОРАХ ПРИМЕНЯЮТСЯ СВЕТОВЫЕ СИГНАЛЫ </a:t>
            </a:r>
            <a:r>
              <a:rPr lang="ru-RU" sz="2000">
                <a:solidFill>
                  <a:srgbClr val="92D050"/>
                </a:solidFill>
                <a:latin typeface="Arial Black"/>
                <a:ea typeface="Arial Black"/>
                <a:cs typeface="Arial Black"/>
                <a:sym typeface="Arial Black"/>
              </a:rPr>
              <a:t>ЗЕЛЕНОГО</a:t>
            </a:r>
            <a:r>
              <a:rPr lang="ru-RU" sz="2000">
                <a:latin typeface="Arial Black"/>
                <a:ea typeface="Arial Black"/>
                <a:cs typeface="Arial Black"/>
                <a:sym typeface="Arial Black"/>
              </a:rPr>
              <a:t>, </a:t>
            </a:r>
            <a:r>
              <a:rPr lang="ru-RU" sz="2000">
                <a:solidFill>
                  <a:srgbClr val="FFFF00"/>
                </a:solidFill>
                <a:latin typeface="Arial Black"/>
                <a:ea typeface="Arial Black"/>
                <a:cs typeface="Arial Black"/>
                <a:sym typeface="Arial Black"/>
              </a:rPr>
              <a:t>ЖЕЛТОГО</a:t>
            </a:r>
            <a:r>
              <a:rPr lang="ru-RU" sz="2000">
                <a:latin typeface="Arial Black"/>
                <a:ea typeface="Arial Black"/>
                <a:cs typeface="Arial Black"/>
                <a:sym typeface="Arial Black"/>
              </a:rPr>
              <a:t>, </a:t>
            </a:r>
            <a:r>
              <a:rPr lang="ru-RU" sz="2000">
                <a:solidFill>
                  <a:srgbClr val="FF0000"/>
                </a:solidFill>
                <a:latin typeface="Arial Black"/>
                <a:ea typeface="Arial Black"/>
                <a:cs typeface="Arial Black"/>
                <a:sym typeface="Arial Black"/>
              </a:rPr>
              <a:t>КРАСНОГО</a:t>
            </a:r>
            <a:r>
              <a:rPr lang="ru-RU" sz="2000">
                <a:latin typeface="Arial Black"/>
                <a:ea typeface="Arial Black"/>
                <a:cs typeface="Arial Black"/>
                <a:sym typeface="Arial Black"/>
              </a:rPr>
              <a:t> И </a:t>
            </a:r>
            <a:r>
              <a:rPr lang="ru-RU" sz="2000" u="sng">
                <a:latin typeface="Arial Black"/>
                <a:ea typeface="Arial Black"/>
                <a:cs typeface="Arial Black"/>
                <a:sym typeface="Arial Black"/>
              </a:rPr>
              <a:t>БЕЛО-ЛУННОГО</a:t>
            </a:r>
            <a:r>
              <a:rPr lang="ru-RU" sz="2000">
                <a:latin typeface="Arial Black"/>
                <a:ea typeface="Arial Black"/>
                <a:cs typeface="Arial Black"/>
                <a:sym typeface="Arial Black"/>
              </a:rPr>
              <a:t> ЦВЕТА.</a:t>
            </a:r>
            <a:endParaRPr/>
          </a:p>
        </p:txBody>
      </p:sp>
      <p:sp>
        <p:nvSpPr>
          <p:cNvPr id="106" name="Google Shape;106;p14"/>
          <p:cNvSpPr/>
          <p:nvPr/>
        </p:nvSpPr>
        <p:spPr>
          <a:xfrm>
            <a:off x="270760" y="744880"/>
            <a:ext cx="8688032" cy="2353920"/>
          </a:xfrm>
          <a:prstGeom prst="rect">
            <a:avLst/>
          </a:prstGeom>
          <a:solidFill>
            <a:schemeClr val="bg1"/>
          </a:solidFill>
          <a:ln w="1905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b="0" i="0" u="none" strike="noStrike" cap="none" dirty="0">
                <a:solidFill>
                  <a:schemeClr val="tx1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В зависимости от назначения сигналы светофора могут быть круглые, в виде стрелки (стрелок), силуэта пешехода или велосипеда и X-образные.</a:t>
            </a:r>
            <a:endParaRPr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Светофоры с круглыми сигналами могут иметь одну или две дополнительные секции с сигналами в виде зеленой стрелки (стрелок), которые располагаются на уровне зеленого круглого сигнала.</a:t>
            </a:r>
            <a:endParaRPr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7" name="Google Shape;107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4864" y="3204465"/>
            <a:ext cx="7559824" cy="3384693"/>
          </a:xfrm>
          <a:prstGeom prst="rect">
            <a:avLst/>
          </a:prstGeom>
          <a:solidFill>
            <a:schemeClr val="lt1"/>
          </a:solidFill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5"/>
          <p:cNvSpPr/>
          <p:nvPr/>
        </p:nvSpPr>
        <p:spPr>
          <a:xfrm>
            <a:off x="184854" y="188640"/>
            <a:ext cx="6805226" cy="725760"/>
          </a:xfrm>
          <a:prstGeom prst="rect">
            <a:avLst/>
          </a:prstGeom>
          <a:solidFill>
            <a:schemeClr val="bg1"/>
          </a:solidFill>
          <a:ln w="47625" cap="flat" cmpd="dbl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Круглые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сигналы светофора имеют следующие значения:</a:t>
            </a:r>
            <a:endParaRPr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4" name="Google Shape;114;p15"/>
          <p:cNvSpPr/>
          <p:nvPr/>
        </p:nvSpPr>
        <p:spPr>
          <a:xfrm>
            <a:off x="184854" y="914400"/>
            <a:ext cx="6805226" cy="277368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ru-RU" sz="2400" dirty="0" smtClean="0">
                <a:solidFill>
                  <a:srgbClr val="00B050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Зеленый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 сигнал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разрешает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движение. Зеленый мигающий сигнал разрешает движение и информирует, что время его действия истекает и вскоре будет включен запрещающий сигнал (для информирования водителей о времени в секундах, остающемся до конца горения зеленого сигнала, могут применяться цифровые табло)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chemeClr val="lt1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solidFill>
                <a:schemeClr val="lt1"/>
              </a:solidFill>
              <a:latin typeface="Libre Franklin Medium"/>
              <a:ea typeface="Libre Franklin Medium"/>
              <a:cs typeface="Libre Franklin Medium"/>
              <a:sym typeface="Libre Franklin Medium"/>
            </a:endParaRPr>
          </a:p>
        </p:txBody>
      </p:sp>
      <p:pic>
        <p:nvPicPr>
          <p:cNvPr id="115" name="Google Shape;115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08304" y="409636"/>
            <a:ext cx="1220695" cy="14351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308303" y="2096726"/>
            <a:ext cx="1220695" cy="14351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5" descr="http://www.s.06239.com.ua/section/newsIconCis2/upload/images/news/icon/0120216095609169_146072663117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3746" y="3873812"/>
            <a:ext cx="4079206" cy="2719471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18" name="Google Shape;118;p15" descr="http://cdn.fishki.net/upload/post/2016/10/19/2109874/gallery/001.jp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427984" y="3873812"/>
            <a:ext cx="4319751" cy="2699844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6"/>
          <p:cNvSpPr/>
          <p:nvPr/>
        </p:nvSpPr>
        <p:spPr>
          <a:xfrm>
            <a:off x="179512" y="188640"/>
            <a:ext cx="6624736" cy="34994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just"/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Желтый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сигнал предупреждает о предстоящей смене сигналов и запрещает движение, кроме случаев, указанных в подпунктах 50.1, 50.2 пункта 50 и пункте 106 настоящих Правил. Желтый мигающий сигнал разрешает движение и информирует о наличии нерегулируемого перекрестка или пешеходного перехода, предупреждает о возможной опасности для движения</a:t>
            </a:r>
            <a:endParaRPr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4" name="Google Shape;124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238298" y="188641"/>
            <a:ext cx="1469909" cy="1728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38298" y="2132856"/>
            <a:ext cx="1475659" cy="17349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16" descr="http://www.propelrr.com/wp-content/uploads/long-traffic-light-stay-yellow_87df1a0fce7337fd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218631" y="4021766"/>
            <a:ext cx="4585617" cy="2577772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64088" y="260648"/>
            <a:ext cx="1630356" cy="1916832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17"/>
          <p:cNvSpPr/>
          <p:nvPr/>
        </p:nvSpPr>
        <p:spPr>
          <a:xfrm>
            <a:off x="250308" y="192280"/>
            <a:ext cx="5040560" cy="1311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457200" algn="just" eaLnBrk="1" hangingPunct="1">
              <a:buFont typeface="Symbol" pitchFamily="18" charset="2"/>
              <a:buNone/>
              <a:defRPr/>
            </a:pPr>
            <a:r>
              <a:rPr lang="ru-RU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Красный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сигнал, в том числе мигающий (два мигающих красных сигнала), запрещает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движение.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4" name="Google Shape;134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64631" y="260648"/>
            <a:ext cx="1630357" cy="1916832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17"/>
          <p:cNvSpPr/>
          <p:nvPr/>
        </p:nvSpPr>
        <p:spPr>
          <a:xfrm>
            <a:off x="260021" y="1503681"/>
            <a:ext cx="5030847" cy="188975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45720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Сочетание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красного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 и 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желтого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 сигналов запрещает движение и информирует о предстоящем включении зеленого сигнала.</a:t>
            </a:r>
            <a:endParaRPr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6" name="Google Shape;136;p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156472" y="2237072"/>
            <a:ext cx="1630356" cy="19168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17" descr="http://img2.gorod.lv/images/news_item_in_cifs/pic/143228/big/0.jpg?v=147946141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283968" y="4234275"/>
            <a:ext cx="3299454" cy="2474591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38" name="Google Shape;138;p17" descr="https://im1-tub-ru.yandex.net/i?id=d8809017e2984070b427d84e71f6ca25-l&amp;n=1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60021" y="4230070"/>
            <a:ext cx="3905425" cy="2478796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8"/>
          <p:cNvSpPr/>
          <p:nvPr/>
        </p:nvSpPr>
        <p:spPr>
          <a:xfrm>
            <a:off x="251520" y="188640"/>
            <a:ext cx="5849740" cy="286232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45720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chemeClr val="tx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rPr>
              <a:t> 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Сигналы светофора, выполненные в виде стрелок красного, желтого и зеленого цветов, имеют то же значение, что и круглые сигналы соответствующего цвета, но их действие распространяется только на направление (направления), указываемое стрелками. При этом стрелка, разрешающая поворот налево, разрешает и разворот, если это не запрещено соответствующим дорожным знаком.</a:t>
            </a:r>
            <a:endParaRPr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4" name="Google Shape;144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300192" y="188640"/>
            <a:ext cx="2671541" cy="3140968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18"/>
          <p:cNvSpPr/>
          <p:nvPr/>
        </p:nvSpPr>
        <p:spPr>
          <a:xfrm>
            <a:off x="7401026" y="793982"/>
            <a:ext cx="504056" cy="288032"/>
          </a:xfrm>
          <a:prstGeom prst="rightArrow">
            <a:avLst>
              <a:gd name="adj1" fmla="val 50000"/>
              <a:gd name="adj2" fmla="val 50000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Libre Franklin Medium"/>
              <a:ea typeface="Libre Franklin Medium"/>
              <a:cs typeface="Libre Franklin Medium"/>
              <a:sym typeface="Libre Franklin Medium"/>
            </a:endParaRPr>
          </a:p>
        </p:txBody>
      </p:sp>
      <p:sp>
        <p:nvSpPr>
          <p:cNvPr id="146" name="Google Shape;146;p18"/>
          <p:cNvSpPr/>
          <p:nvPr/>
        </p:nvSpPr>
        <p:spPr>
          <a:xfrm rot="-5400000">
            <a:off x="7385438" y="1730185"/>
            <a:ext cx="504056" cy="288032"/>
          </a:xfrm>
          <a:prstGeom prst="rightArrow">
            <a:avLst>
              <a:gd name="adj1" fmla="val 50000"/>
              <a:gd name="adj2" fmla="val 50000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Libre Franklin Medium"/>
              <a:ea typeface="Libre Franklin Medium"/>
              <a:cs typeface="Libre Franklin Medium"/>
              <a:sym typeface="Libre Franklin Medium"/>
            </a:endParaRPr>
          </a:p>
        </p:txBody>
      </p:sp>
      <p:sp>
        <p:nvSpPr>
          <p:cNvPr id="147" name="Google Shape;147;p18"/>
          <p:cNvSpPr/>
          <p:nvPr/>
        </p:nvSpPr>
        <p:spPr>
          <a:xfrm flipH="1">
            <a:off x="7393984" y="2674736"/>
            <a:ext cx="504056" cy="288032"/>
          </a:xfrm>
          <a:prstGeom prst="rightArrow">
            <a:avLst>
              <a:gd name="adj1" fmla="val 50000"/>
              <a:gd name="adj2" fmla="val 50000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Libre Franklin Medium"/>
              <a:ea typeface="Libre Franklin Medium"/>
              <a:cs typeface="Libre Franklin Medium"/>
              <a:sym typeface="Libre Franklin Medium"/>
            </a:endParaRPr>
          </a:p>
        </p:txBody>
      </p:sp>
      <p:pic>
        <p:nvPicPr>
          <p:cNvPr id="148" name="Google Shape;148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flipH="1">
            <a:off x="5738423" y="3429000"/>
            <a:ext cx="3244476" cy="3212976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18"/>
          <p:cNvSpPr/>
          <p:nvPr/>
        </p:nvSpPr>
        <p:spPr>
          <a:xfrm flipH="1">
            <a:off x="6101260" y="5927013"/>
            <a:ext cx="576064" cy="36004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Libre Franklin Medium"/>
              <a:ea typeface="Libre Franklin Medium"/>
              <a:cs typeface="Libre Franklin Medium"/>
              <a:sym typeface="Libre Franklin Medium"/>
            </a:endParaRPr>
          </a:p>
        </p:txBody>
      </p:sp>
      <p:sp>
        <p:nvSpPr>
          <p:cNvPr id="150" name="Google Shape;150;p18"/>
          <p:cNvSpPr/>
          <p:nvPr/>
        </p:nvSpPr>
        <p:spPr>
          <a:xfrm>
            <a:off x="251517" y="3050962"/>
            <a:ext cx="5849743" cy="225212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45720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Такое же значение имеет зеленая стрелка в дополнительной секции. Выключенный сигнал дополнительной секции или включенный световой сигнал красного цвета ее контура означает запрещение движения в направлении, регулируемом этой секцией.</a:t>
            </a:r>
            <a:endParaRPr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1" name="Google Shape;151;p18"/>
          <p:cNvPicPr preferRelativeResize="0"/>
          <p:nvPr/>
        </p:nvPicPr>
        <p:blipFill rotWithShape="1">
          <a:blip r:embed="rId3">
            <a:alphaModFix/>
          </a:blip>
          <a:srcRect b="60169"/>
          <a:stretch/>
        </p:blipFill>
        <p:spPr>
          <a:xfrm>
            <a:off x="1552587" y="5390890"/>
            <a:ext cx="2671541" cy="1251086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18"/>
          <p:cNvSpPr/>
          <p:nvPr/>
        </p:nvSpPr>
        <p:spPr>
          <a:xfrm rot="-5400000">
            <a:off x="2641253" y="5970063"/>
            <a:ext cx="504056" cy="288032"/>
          </a:xfrm>
          <a:prstGeom prst="rightArrow">
            <a:avLst>
              <a:gd name="adj1" fmla="val 50000"/>
              <a:gd name="adj2" fmla="val 50000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Libre Franklin Medium"/>
              <a:ea typeface="Libre Franklin Medium"/>
              <a:cs typeface="Libre Franklin Medium"/>
              <a:sym typeface="Libre Franklin Medium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9"/>
          <p:cNvSpPr/>
          <p:nvPr/>
        </p:nvSpPr>
        <p:spPr>
          <a:xfrm>
            <a:off x="251519" y="188640"/>
            <a:ext cx="5379723" cy="1884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45720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>
                <a:solidFill>
                  <a:schemeClr val="tx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rPr>
              <a:t> 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Если на основной зеленый сигнал светофора нанесена черная контурная стрелка (стрелки), то она информирует водителей о наличии дополнительной секции светофора и указывает иные разрешенные направления движения, чем сигнал дополнительной секции.</a:t>
            </a:r>
            <a:endParaRPr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8" name="Google Shape;158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5996376" y="192377"/>
            <a:ext cx="2951610" cy="2922953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19"/>
          <p:cNvSpPr/>
          <p:nvPr/>
        </p:nvSpPr>
        <p:spPr>
          <a:xfrm>
            <a:off x="7555482" y="2359246"/>
            <a:ext cx="288032" cy="504056"/>
          </a:xfrm>
          <a:prstGeom prst="upArrow">
            <a:avLst>
              <a:gd name="adj1" fmla="val 50000"/>
              <a:gd name="adj2" fmla="val 50000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Libre Franklin Medium"/>
              <a:ea typeface="Libre Franklin Medium"/>
              <a:cs typeface="Libre Franklin Medium"/>
              <a:sym typeface="Libre Franklin Medium"/>
            </a:endParaRPr>
          </a:p>
        </p:txBody>
      </p:sp>
      <p:sp>
        <p:nvSpPr>
          <p:cNvPr id="160" name="Google Shape;160;p19"/>
          <p:cNvSpPr/>
          <p:nvPr/>
        </p:nvSpPr>
        <p:spPr>
          <a:xfrm>
            <a:off x="230642" y="2174240"/>
            <a:ext cx="5400600" cy="220717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45720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Если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сигнал светофора выполнен в виде силуэта пешехода (велосипеда), то его действие распространяется только на пешеходов (велосипедистов). При этом зеленый сигнал разрешает, а красный запрещает движение пешеходов (велосипедистов). </a:t>
            </a:r>
            <a:endParaRPr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1" name="Google Shape;161;p19" descr="http://nevaznak.com/media/images/9b77fdd556067c40d68753541fd4ace4.jpe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290649" y="5319856"/>
            <a:ext cx="1466793" cy="7330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19"/>
          <p:cNvPicPr preferRelativeResize="0"/>
          <p:nvPr/>
        </p:nvPicPr>
        <p:blipFill rotWithShape="1">
          <a:blip r:embed="rId5">
            <a:alphaModFix/>
          </a:blip>
          <a:srcRect l="21618" r="37166"/>
          <a:stretch/>
        </p:blipFill>
        <p:spPr>
          <a:xfrm>
            <a:off x="7843514" y="3501008"/>
            <a:ext cx="1066057" cy="25614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19"/>
          <p:cNvPicPr preferRelativeResize="0"/>
          <p:nvPr/>
        </p:nvPicPr>
        <p:blipFill rotWithShape="1">
          <a:blip r:embed="rId6">
            <a:alphaModFix/>
          </a:blip>
          <a:srcRect t="10285"/>
          <a:stretch/>
        </p:blipFill>
        <p:spPr>
          <a:xfrm>
            <a:off x="6549006" y="3681490"/>
            <a:ext cx="1040786" cy="1569998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19"/>
          <p:cNvSpPr/>
          <p:nvPr/>
        </p:nvSpPr>
        <p:spPr>
          <a:xfrm>
            <a:off x="227585" y="4466489"/>
            <a:ext cx="5403658" cy="200543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45720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Для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регулирования движения велосипедистов может использоваться также светофор с круглыми сигналами уменьшенного размера, дополненный прямоугольной табличкой белого цвета размером 200 x 200 мм с изображением велосипеда черного цвета.</a:t>
            </a:r>
            <a:endParaRPr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5" name="Google Shape;165;p19"/>
          <p:cNvSpPr/>
          <p:nvPr/>
        </p:nvSpPr>
        <p:spPr>
          <a:xfrm>
            <a:off x="6305895" y="2496963"/>
            <a:ext cx="585607" cy="324701"/>
          </a:xfrm>
          <a:prstGeom prst="leftArrow">
            <a:avLst>
              <a:gd name="adj1" fmla="val 50000"/>
              <a:gd name="adj2" fmla="val 50000"/>
            </a:avLst>
          </a:prstGeom>
          <a:solidFill>
            <a:srgbClr val="22340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Libre Franklin Medium"/>
              <a:ea typeface="Libre Franklin Medium"/>
              <a:cs typeface="Libre Franklin Medium"/>
              <a:sym typeface="Libre Franklin Medium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0"/>
          <p:cNvSpPr/>
          <p:nvPr/>
        </p:nvSpPr>
        <p:spPr>
          <a:xfrm>
            <a:off x="179512" y="188639"/>
            <a:ext cx="8784976" cy="93912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45720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Для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информирования слепых пешеходов о возможности пересечения проезжей части световые сигналы светофора могут быть дополнены звуковым сигналом.</a:t>
            </a:r>
            <a:endParaRPr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1" name="Google Shape;171;p20" descr="https://www.n-vartovsk.ru/upload/iblock/2af/svetofor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9512" y="1340768"/>
            <a:ext cx="3233936" cy="4850904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72" name="Google Shape;172;p20" descr="https://i.ytimg.com/vi/eCPjR-94p3U/maxresdefault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495274" y="3169133"/>
            <a:ext cx="5376598" cy="3024336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73" name="Google Shape;173;p2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495274" y="620689"/>
            <a:ext cx="5541222" cy="32278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1"/>
          <p:cNvSpPr/>
          <p:nvPr/>
        </p:nvSpPr>
        <p:spPr>
          <a:xfrm>
            <a:off x="179512" y="188640"/>
            <a:ext cx="8784976" cy="18158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Для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регулирования движения транспортных средств по полосам проезжей части, в частности по тем, направление движения по которым может изменяться на противоположное, применяются реверсивные светофоры с красным X-образным сигналом и зеленым сигналом в виде стрелы, направленной вниз. Эти сигналы соответственно запрещают или разрешают движение по полосе, над которой они расположены.</a:t>
            </a:r>
            <a:endParaRPr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9" name="Google Shape;179;p21" descr="http://docload.spb.ru/Pages_gosttext/gost_2196.files/image315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97611" y="2060849"/>
            <a:ext cx="2932364" cy="1296144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21"/>
          <p:cNvSpPr/>
          <p:nvPr/>
        </p:nvSpPr>
        <p:spPr>
          <a:xfrm>
            <a:off x="192331" y="2060848"/>
            <a:ext cx="5747821" cy="17543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45720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Основные сигналы реверсивного светофора могут быть дополнены желтым сигналом в виде стрелы, наклоненной по диагонали вниз направо или налево, включение которой информирует о предстоящей смене сигнала и необходимости перестроиться на полосу, на которую указывает стрела.</a:t>
            </a:r>
            <a:endParaRPr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1" name="Google Shape;181;p21"/>
          <p:cNvSpPr/>
          <p:nvPr/>
        </p:nvSpPr>
        <p:spPr>
          <a:xfrm>
            <a:off x="192331" y="3933056"/>
            <a:ext cx="5747821" cy="129266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28600" dir="2700000" algn="ctr">
              <a:srgbClr val="000000">
                <a:alpha val="29803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45720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ea typeface="Libre Franklin Medium"/>
                <a:cs typeface="Times New Roman" pitchFamily="18" charset="0"/>
                <a:sym typeface="Libre Franklin Medium"/>
              </a:rPr>
              <a:t>При выключенных сигналах реверсивного светофора, который расположен над полосой, обозначенной с обеих сторон разметкой 1.9 , въезд на эту полосу запрещен.</a:t>
            </a:r>
            <a:endParaRPr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2" name="Google Shape;182;p21" descr="http://diesel-service-himki.ru/images/gibdd/2-5.jpg"/>
          <p:cNvPicPr preferRelativeResize="0"/>
          <p:nvPr/>
        </p:nvPicPr>
        <p:blipFill rotWithShape="1">
          <a:blip r:embed="rId4">
            <a:alphaModFix/>
          </a:blip>
          <a:srcRect r="16513"/>
          <a:stretch/>
        </p:blipFill>
        <p:spPr>
          <a:xfrm>
            <a:off x="6006690" y="3391605"/>
            <a:ext cx="2923285" cy="1834113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83" name="Google Shape;183;p21"/>
          <p:cNvPicPr preferRelativeResize="0"/>
          <p:nvPr/>
        </p:nvPicPr>
        <p:blipFill rotWithShape="1">
          <a:blip r:embed="rId5">
            <a:alphaModFix/>
          </a:blip>
          <a:srcRect t="32954" b="37044"/>
          <a:stretch/>
        </p:blipFill>
        <p:spPr>
          <a:xfrm>
            <a:off x="1093922" y="5301208"/>
            <a:ext cx="7836053" cy="1369479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21"/>
          <p:cNvSpPr/>
          <p:nvPr/>
        </p:nvSpPr>
        <p:spPr>
          <a:xfrm>
            <a:off x="395536" y="5801281"/>
            <a:ext cx="51539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chemeClr val="dk1"/>
                </a:solidFill>
                <a:latin typeface="Libre Franklin Medium"/>
                <a:ea typeface="Libre Franklin Medium"/>
                <a:cs typeface="Libre Franklin Medium"/>
                <a:sym typeface="Libre Franklin Medium"/>
              </a:rPr>
              <a:t>1.9</a:t>
            </a:r>
            <a:endParaRPr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87</TotalTime>
  <Words>533</Words>
  <Application>Microsoft Office PowerPoint</Application>
  <PresentationFormat>Экран (4:3)</PresentationFormat>
  <Paragraphs>28</Paragraphs>
  <Slides>12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Times New Roman</vt:lpstr>
      <vt:lpstr>Arial Black</vt:lpstr>
      <vt:lpstr>Candara</vt:lpstr>
      <vt:lpstr>Libre Franklin Medium</vt:lpstr>
      <vt:lpstr>Symbol</vt:lpstr>
      <vt:lpstr>Волна</vt:lpstr>
      <vt:lpstr>Презентация PowerPoint</vt:lpstr>
      <vt:lpstr>6.1. В СВЕТОФОРАХ ПРИМЕНЯЮТСЯ СВЕТОВЫЕ СИГНАЛЫ ЗЕЛЕНОГО, ЖЕЛТОГО, КРАСНОГО И БЕЛО-ЛУННОГО ЦВЕТА.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6. СИГНАЛЫ СВЕТОФОРА И РЕГУЛИРОВЩИКА</dc:title>
  <cp:lastModifiedBy>Admin</cp:lastModifiedBy>
  <cp:revision>9</cp:revision>
  <dcterms:modified xsi:type="dcterms:W3CDTF">2021-04-16T08:59:57Z</dcterms:modified>
</cp:coreProperties>
</file>