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4" r:id="rId1"/>
  </p:sldMasterIdLst>
  <p:notesMasterIdLst>
    <p:notesMasterId r:id="rId11"/>
  </p:notesMasterIdLst>
  <p:sldIdLst>
    <p:sldId id="268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79" r:id="rId10"/>
  </p:sldIdLst>
  <p:sldSz cx="9144000" cy="6858000" type="screen4x3"/>
  <p:notesSz cx="6858000" cy="9144000"/>
  <p:embeddedFontLst>
    <p:embeddedFont>
      <p:font typeface="Libre Franklin Medium" charset="0"/>
      <p:regular r:id="rId12"/>
      <p:bold r:id="rId13"/>
      <p:italic r:id="rId14"/>
      <p:boldItalic r:id="rId15"/>
    </p:embeddedFont>
    <p:embeddedFont>
      <p:font typeface="Arial Black" pitchFamily="34" charset="0"/>
      <p:bold r:id="rId16"/>
    </p:embeddedFont>
    <p:embeddedFont>
      <p:font typeface="Candara" pitchFamily="34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4" d="100"/>
          <a:sy n="94" d="100"/>
        </p:scale>
        <p:origin x="-882" y="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4039321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" name="Google Shape;20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236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" name="Google Shape;246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Google Shape;258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" name="Google Shape;267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" name="Google Shape;273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" name="Google Shape;310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7439" y="1513840"/>
            <a:ext cx="6659039" cy="690880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Сигналы регулировщика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2" name="Google Shape;212;p25" descr="http://autoua.net/media/uploads/blogs/gai_IMG_0976.jpg"/>
          <p:cNvPicPr preferRelativeResize="0"/>
          <p:nvPr/>
        </p:nvPicPr>
        <p:blipFill rotWithShape="1">
          <a:blip r:embed="rId3">
            <a:alphaModFix/>
          </a:blip>
          <a:srcRect b="20245"/>
          <a:stretch/>
        </p:blipFill>
        <p:spPr>
          <a:xfrm>
            <a:off x="1" y="2245360"/>
            <a:ext cx="5862318" cy="4612639"/>
          </a:xfrm>
          <a:prstGeom prst="rect">
            <a:avLst/>
          </a:prstGeom>
          <a:solidFill>
            <a:schemeClr val="lt1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5" name="TextBox 4"/>
          <p:cNvSpPr txBox="1"/>
          <p:nvPr/>
        </p:nvSpPr>
        <p:spPr>
          <a:xfrm>
            <a:off x="4063074" y="262671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49200" y="415071"/>
            <a:ext cx="69172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hangingPunct="1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Учреждение образования</a:t>
            </a:r>
          </a:p>
          <a:p>
            <a:pPr algn="ctr" eaLnBrk="1" hangingPunct="1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«Шкловский государственный профессиональный лицей № 12»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55840" y="4663440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862319" y="4663440"/>
            <a:ext cx="30175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Разработчик: </a:t>
            </a:r>
          </a:p>
          <a:p>
            <a:pPr eaLnBrk="1" hangingPunct="1"/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Сенакосов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С.В, преподаватель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6"/>
          <p:cNvSpPr/>
          <p:nvPr/>
        </p:nvSpPr>
        <p:spPr>
          <a:xfrm>
            <a:off x="166487" y="188640"/>
            <a:ext cx="8784976" cy="369332"/>
          </a:xfrm>
          <a:prstGeom prst="rect">
            <a:avLst/>
          </a:prstGeom>
          <a:solidFill>
            <a:schemeClr val="bg1"/>
          </a:solidFill>
          <a:ln w="47625" cap="flat" cmpd="dbl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Libre Franklin Medium"/>
                <a:cs typeface="Times New Roman" pitchFamily="18" charset="0"/>
                <a:sym typeface="Libre Franklin Medium"/>
              </a:rPr>
              <a:t>Сигналы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ea typeface="Libre Franklin Medium"/>
                <a:cs typeface="Times New Roman" pitchFamily="18" charset="0"/>
                <a:sym typeface="Libre Franklin Medium"/>
              </a:rPr>
              <a:t>регулировщика имеют следующие значения:</a:t>
            </a:r>
            <a:endParaRPr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8" name="Google Shape;218;p26"/>
          <p:cNvSpPr/>
          <p:nvPr/>
        </p:nvSpPr>
        <p:spPr>
          <a:xfrm>
            <a:off x="179512" y="557972"/>
            <a:ext cx="8784976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29803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ea typeface="Libre Franklin Medium"/>
                <a:cs typeface="Times New Roman" pitchFamily="18" charset="0"/>
                <a:sym typeface="Libre Franklin Medium"/>
              </a:rPr>
              <a:t>Р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ea typeface="Libre Franklin Medium"/>
                <a:cs typeface="Times New Roman" pitchFamily="18" charset="0"/>
                <a:sym typeface="Libre Franklin Medium"/>
              </a:rPr>
              <a:t>уки вытянуты в стороны или опущены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9" name="Google Shape;219;p26" descr="http://xn--80aaagl8ahknbd5b5e.xn--p1ai/images/stories/uchebnik/tema_06/tema_06.02/6.2_07.signaly-regulirovshchika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01988" y="988896"/>
            <a:ext cx="4690492" cy="1791769"/>
          </a:xfrm>
          <a:prstGeom prst="rect">
            <a:avLst/>
          </a:prstGeom>
          <a:solidFill>
            <a:schemeClr val="lt1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20" name="Google Shape;220;p26"/>
          <p:cNvSpPr/>
          <p:nvPr/>
        </p:nvSpPr>
        <p:spPr>
          <a:xfrm>
            <a:off x="184854" y="993983"/>
            <a:ext cx="3883090" cy="18650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29803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45720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Libre Franklin Medium"/>
                <a:cs typeface="Times New Roman" pitchFamily="18" charset="0"/>
                <a:sym typeface="Libre Franklin Medium"/>
              </a:rPr>
              <a:t>Со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Libre Franklin Medium"/>
                <a:cs typeface="Times New Roman" pitchFamily="18" charset="0"/>
                <a:sym typeface="Libre Franklin Medium"/>
              </a:rPr>
              <a:t>стороны левого и правого бока разрешено движение трамваю прямо, безрельсовым транспортным средствам прямо и направо, пешеходам разрешено переходить проезжую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Libre Franklin Medium"/>
                <a:cs typeface="Times New Roman" pitchFamily="18" charset="0"/>
                <a:sym typeface="Libre Franklin Medium"/>
              </a:rPr>
              <a:t>часть</a:t>
            </a:r>
            <a:endParaRPr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1" name="Google Shape;221;p2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4673" y="2882672"/>
            <a:ext cx="4829375" cy="384253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5"/>
              </a:srgbClr>
            </a:outerShdw>
          </a:effectLst>
        </p:spPr>
      </p:pic>
      <p:sp>
        <p:nvSpPr>
          <p:cNvPr id="222" name="Google Shape;222;p26"/>
          <p:cNvSpPr txBox="1"/>
          <p:nvPr/>
        </p:nvSpPr>
        <p:spPr>
          <a:xfrm>
            <a:off x="5056294" y="4077072"/>
            <a:ext cx="3816424" cy="107721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29803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ea typeface="Libre Franklin Medium"/>
                <a:cs typeface="Times New Roman" pitchFamily="18" charset="0"/>
                <a:sym typeface="Libre Franklin Medium"/>
              </a:rPr>
              <a:t>Грудь и спина, для водителя стена!!!</a:t>
            </a:r>
            <a:endParaRPr sz="3200" b="1" dirty="0">
              <a:solidFill>
                <a:schemeClr val="tx1"/>
              </a:solidFill>
              <a:latin typeface="Times New Roman" pitchFamily="18" charset="0"/>
              <a:ea typeface="Libre Franklin Medium"/>
              <a:cs typeface="Times New Roman" pitchFamily="18" charset="0"/>
              <a:sym typeface="Libre Franklin Medium"/>
            </a:endParaRPr>
          </a:p>
        </p:txBody>
      </p:sp>
      <p:sp>
        <p:nvSpPr>
          <p:cNvPr id="223" name="Google Shape;223;p26"/>
          <p:cNvSpPr txBox="1"/>
          <p:nvPr/>
        </p:nvSpPr>
        <p:spPr>
          <a:xfrm>
            <a:off x="5056294" y="2859033"/>
            <a:ext cx="3816424" cy="107721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29803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ea typeface="Libre Franklin Medium"/>
                <a:cs typeface="Times New Roman" pitchFamily="18" charset="0"/>
                <a:sym typeface="Libre Franklin Medium"/>
              </a:rPr>
              <a:t>Трамваи</a:t>
            </a:r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  <a:ea typeface="Libre Franklin Medium"/>
                <a:cs typeface="Times New Roman" pitchFamily="18" charset="0"/>
                <a:sym typeface="Libre Franklin Medium"/>
              </a:rPr>
              <a:t> 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ea typeface="Libre Franklin Medium"/>
                <a:cs typeface="Times New Roman" pitchFamily="18" charset="0"/>
                <a:sym typeface="Libre Franklin Medium"/>
              </a:rPr>
              <a:t>ездят</a:t>
            </a:r>
            <a:endParaRPr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ea typeface="Libre Franklin Medium"/>
                <a:cs typeface="Times New Roman" pitchFamily="18" charset="0"/>
                <a:sym typeface="Libre Franklin Medium"/>
              </a:rPr>
              <a:t> «по рукам»</a:t>
            </a:r>
            <a:endParaRPr sz="3200" b="1" dirty="0">
              <a:solidFill>
                <a:schemeClr val="tx1"/>
              </a:solidFill>
              <a:latin typeface="Times New Roman" pitchFamily="18" charset="0"/>
              <a:ea typeface="Libre Franklin Medium"/>
              <a:cs typeface="Times New Roman" pitchFamily="18" charset="0"/>
              <a:sym typeface="Libre Franklin Medium"/>
            </a:endParaRPr>
          </a:p>
        </p:txBody>
      </p:sp>
      <p:sp>
        <p:nvSpPr>
          <p:cNvPr id="224" name="Google Shape;224;p26"/>
          <p:cNvSpPr txBox="1"/>
          <p:nvPr/>
        </p:nvSpPr>
        <p:spPr>
          <a:xfrm>
            <a:off x="375920" y="3212976"/>
            <a:ext cx="88690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  <a:t>ЛЕВО</a:t>
            </a:r>
            <a:endParaRPr sz="1800" dirty="0">
              <a:solidFill>
                <a:schemeClr val="dk1"/>
              </a:solidFill>
              <a:latin typeface="Libre Franklin Medium"/>
              <a:ea typeface="Libre Franklin Medium"/>
              <a:cs typeface="Libre Franklin Medium"/>
              <a:sym typeface="Libre Franklin Medium"/>
            </a:endParaRPr>
          </a:p>
        </p:txBody>
      </p:sp>
      <p:sp>
        <p:nvSpPr>
          <p:cNvPr id="225" name="Google Shape;225;p26"/>
          <p:cNvSpPr txBox="1"/>
          <p:nvPr/>
        </p:nvSpPr>
        <p:spPr>
          <a:xfrm>
            <a:off x="3789680" y="3206879"/>
            <a:ext cx="101891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  <a:t>ПРАВО</a:t>
            </a:r>
            <a:endParaRPr sz="1800" dirty="0">
              <a:solidFill>
                <a:schemeClr val="dk1"/>
              </a:solidFill>
              <a:latin typeface="Libre Franklin Medium"/>
              <a:ea typeface="Libre Franklin Medium"/>
              <a:cs typeface="Libre Franklin Medium"/>
              <a:sym typeface="Libre Franklin Medium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7"/>
          <p:cNvSpPr/>
          <p:nvPr/>
        </p:nvSpPr>
        <p:spPr>
          <a:xfrm>
            <a:off x="179512" y="188640"/>
            <a:ext cx="8776188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29803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ea typeface="Libre Franklin Medium"/>
                <a:cs typeface="Times New Roman" pitchFamily="18" charset="0"/>
                <a:sym typeface="Libre Franklin Medium"/>
              </a:rPr>
              <a:t>ПРАВАЯ РУКА ВЫТЯНУТА ВПЕРЕД:</a:t>
            </a:r>
            <a:endParaRPr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1" name="Google Shape;231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0705" y="2979136"/>
            <a:ext cx="4366901" cy="3312368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pic>
        <p:nvPicPr>
          <p:cNvPr id="232" name="Google Shape;232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716016" y="2979136"/>
            <a:ext cx="4156124" cy="3312368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sp>
        <p:nvSpPr>
          <p:cNvPr id="233" name="Google Shape;233;p27"/>
          <p:cNvSpPr/>
          <p:nvPr/>
        </p:nvSpPr>
        <p:spPr>
          <a:xfrm>
            <a:off x="200704" y="625205"/>
            <a:ext cx="8754995" cy="226023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29803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schemeClr val="tx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  <a:t>•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Libre Franklin Medium"/>
                <a:cs typeface="Times New Roman" pitchFamily="18" charset="0"/>
                <a:sym typeface="Libre Franklin Medium"/>
              </a:rPr>
              <a:t>со стороны левого бока разрешено движение трамваю налево, безрельсовым транспортным средствам во всех направлениях;</a:t>
            </a:r>
            <a:endParaRPr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Libre Franklin Medium"/>
                <a:cs typeface="Times New Roman" pitchFamily="18" charset="0"/>
                <a:sym typeface="Libre Franklin Medium"/>
              </a:rPr>
              <a:t>•со стороны груди всем транспортным средствам разрешено движение только направо;</a:t>
            </a:r>
            <a:endParaRPr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Libre Franklin Medium"/>
                <a:cs typeface="Times New Roman" pitchFamily="18" charset="0"/>
                <a:sym typeface="Libre Franklin Medium"/>
              </a:rPr>
              <a:t>•со стороны правого бока и спины движение всех транспортных средств запрещено;</a:t>
            </a:r>
            <a:endParaRPr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Libre Franklin Medium"/>
                <a:cs typeface="Times New Roman" pitchFamily="18" charset="0"/>
                <a:sym typeface="Libre Franklin Medium"/>
              </a:rPr>
              <a:t>•пешеходам разрешено переходить проезжую часть за спиной регулировщика</a:t>
            </a:r>
            <a:r>
              <a:rPr lang="ru-RU" sz="1800" dirty="0">
                <a:solidFill>
                  <a:schemeClr val="tx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  <a:t>.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" name="Google Shape;238;p28"/>
          <p:cNvPicPr preferRelativeResize="0"/>
          <p:nvPr/>
        </p:nvPicPr>
        <p:blipFill rotWithShape="1">
          <a:blip r:embed="rId3">
            <a:alphaModFix/>
          </a:blip>
          <a:srcRect l="5326" t="20399" r="55888" b="42070"/>
          <a:stretch/>
        </p:blipFill>
        <p:spPr>
          <a:xfrm>
            <a:off x="395536" y="293858"/>
            <a:ext cx="4241531" cy="3035506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pic>
        <p:nvPicPr>
          <p:cNvPr id="239" name="Google Shape;239;p2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894283" y="293860"/>
            <a:ext cx="4001892" cy="3035504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pic>
        <p:nvPicPr>
          <p:cNvPr id="240" name="Google Shape;240;p28"/>
          <p:cNvPicPr preferRelativeResize="0"/>
          <p:nvPr/>
        </p:nvPicPr>
        <p:blipFill rotWithShape="1">
          <a:blip r:embed="rId3">
            <a:alphaModFix/>
          </a:blip>
          <a:srcRect l="50000" t="20610" r="5871" b="41859"/>
          <a:stretch/>
        </p:blipFill>
        <p:spPr>
          <a:xfrm>
            <a:off x="401358" y="3513206"/>
            <a:ext cx="4235709" cy="2664296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pic>
        <p:nvPicPr>
          <p:cNvPr id="241" name="Google Shape;241;p28"/>
          <p:cNvPicPr preferRelativeResize="0"/>
          <p:nvPr/>
        </p:nvPicPr>
        <p:blipFill rotWithShape="1">
          <a:blip r:embed="rId5">
            <a:alphaModFix/>
          </a:blip>
          <a:srcRect l="7735" r="11458"/>
          <a:stretch/>
        </p:blipFill>
        <p:spPr>
          <a:xfrm rot="-5400000">
            <a:off x="5275820" y="3119485"/>
            <a:ext cx="3271938" cy="4001892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sp>
        <p:nvSpPr>
          <p:cNvPr id="242" name="Google Shape;242;p28"/>
          <p:cNvSpPr txBox="1"/>
          <p:nvPr/>
        </p:nvSpPr>
        <p:spPr>
          <a:xfrm>
            <a:off x="7812360" y="5992836"/>
            <a:ext cx="96666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  <a:t>право</a:t>
            </a:r>
            <a:endParaRPr sz="1800" dirty="0">
              <a:solidFill>
                <a:schemeClr val="dk1"/>
              </a:solidFill>
              <a:latin typeface="Libre Franklin Medium"/>
              <a:ea typeface="Libre Franklin Medium"/>
              <a:cs typeface="Libre Franklin Medium"/>
              <a:sym typeface="Libre Franklin Medium"/>
            </a:endParaRPr>
          </a:p>
        </p:txBody>
      </p:sp>
      <p:sp>
        <p:nvSpPr>
          <p:cNvPr id="243" name="Google Shape;243;p28"/>
          <p:cNvSpPr txBox="1"/>
          <p:nvPr/>
        </p:nvSpPr>
        <p:spPr>
          <a:xfrm>
            <a:off x="7884161" y="2492896"/>
            <a:ext cx="89486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  <a:t>право</a:t>
            </a:r>
            <a:endParaRPr sz="1800" dirty="0">
              <a:solidFill>
                <a:schemeClr val="dk1"/>
              </a:solidFill>
              <a:latin typeface="Libre Franklin Medium"/>
              <a:ea typeface="Libre Franklin Medium"/>
              <a:cs typeface="Libre Franklin Medium"/>
              <a:sym typeface="Libre Franklin Medium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" name="Google Shape;248;p29"/>
          <p:cNvPicPr preferRelativeResize="0"/>
          <p:nvPr/>
        </p:nvPicPr>
        <p:blipFill rotWithShape="1">
          <a:blip r:embed="rId3">
            <a:alphaModFix/>
          </a:blip>
          <a:srcRect l="11561" r="6938"/>
          <a:stretch/>
        </p:blipFill>
        <p:spPr>
          <a:xfrm rot="5400000">
            <a:off x="635450" y="35683"/>
            <a:ext cx="3090014" cy="3528392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pic>
        <p:nvPicPr>
          <p:cNvPr id="249" name="Google Shape;249;p29"/>
          <p:cNvPicPr preferRelativeResize="0"/>
          <p:nvPr/>
        </p:nvPicPr>
        <p:blipFill rotWithShape="1">
          <a:blip r:embed="rId4">
            <a:alphaModFix/>
          </a:blip>
          <a:srcRect l="3818" t="60493" r="53853" b="3762"/>
          <a:stretch/>
        </p:blipFill>
        <p:spPr>
          <a:xfrm>
            <a:off x="4327256" y="274784"/>
            <a:ext cx="4527178" cy="2827438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pic>
        <p:nvPicPr>
          <p:cNvPr id="250" name="Google Shape;250;p29"/>
          <p:cNvPicPr preferRelativeResize="0"/>
          <p:nvPr/>
        </p:nvPicPr>
        <p:blipFill rotWithShape="1">
          <a:blip r:embed="rId4">
            <a:alphaModFix/>
          </a:blip>
          <a:srcRect l="50000" t="59753" r="7671" b="4502"/>
          <a:stretch/>
        </p:blipFill>
        <p:spPr>
          <a:xfrm>
            <a:off x="4270862" y="3609804"/>
            <a:ext cx="4570121" cy="2854257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pic>
        <p:nvPicPr>
          <p:cNvPr id="251" name="Google Shape;251;p2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0800000">
            <a:off x="298985" y="3609804"/>
            <a:ext cx="3762943" cy="2854257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sp>
        <p:nvSpPr>
          <p:cNvPr id="252" name="Google Shape;252;p29"/>
          <p:cNvSpPr txBox="1"/>
          <p:nvPr/>
        </p:nvSpPr>
        <p:spPr>
          <a:xfrm>
            <a:off x="6228184" y="2427370"/>
            <a:ext cx="2451312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(Своей полосы)</a:t>
            </a:r>
            <a:endParaRPr sz="2000" b="1" dirty="0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253" name="Google Shape;253;p29"/>
          <p:cNvSpPr txBox="1"/>
          <p:nvPr/>
        </p:nvSpPr>
        <p:spPr>
          <a:xfrm>
            <a:off x="528320" y="2627425"/>
            <a:ext cx="87839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  <a:t>лево</a:t>
            </a:r>
            <a:endParaRPr sz="1800" dirty="0">
              <a:solidFill>
                <a:schemeClr val="dk1"/>
              </a:solidFill>
              <a:latin typeface="Libre Franklin Medium"/>
              <a:ea typeface="Libre Franklin Medium"/>
              <a:cs typeface="Libre Franklin Medium"/>
              <a:sym typeface="Libre Franklin Medium"/>
            </a:endParaRPr>
          </a:p>
        </p:txBody>
      </p:sp>
      <p:sp>
        <p:nvSpPr>
          <p:cNvPr id="254" name="Google Shape;254;p29"/>
          <p:cNvSpPr txBox="1"/>
          <p:nvPr/>
        </p:nvSpPr>
        <p:spPr>
          <a:xfrm>
            <a:off x="6300192" y="3609804"/>
            <a:ext cx="2540792" cy="707886"/>
          </a:xfrm>
          <a:prstGeom prst="rect">
            <a:avLst/>
          </a:prstGeom>
          <a:solidFill>
            <a:schemeClr val="bg1"/>
          </a:solidFill>
          <a:ln w="47625" cap="flat" cmpd="dbl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>
                <a:solidFill>
                  <a:schemeClr val="tx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  <a:t>Грудь и спина, для водителя стена!!!</a:t>
            </a:r>
            <a:endParaRPr sz="2000" b="1" dirty="0">
              <a:solidFill>
                <a:schemeClr val="tx1"/>
              </a:solidFill>
              <a:latin typeface="Libre Franklin Medium"/>
              <a:ea typeface="Libre Franklin Medium"/>
              <a:cs typeface="Libre Franklin Medium"/>
              <a:sym typeface="Libre Franklin Medium"/>
            </a:endParaRPr>
          </a:p>
        </p:txBody>
      </p:sp>
      <p:sp>
        <p:nvSpPr>
          <p:cNvPr id="255" name="Google Shape;255;p29"/>
          <p:cNvSpPr txBox="1"/>
          <p:nvPr/>
        </p:nvSpPr>
        <p:spPr>
          <a:xfrm>
            <a:off x="2997200" y="2642814"/>
            <a:ext cx="91229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  <a:t>право</a:t>
            </a:r>
            <a:endParaRPr sz="1800" dirty="0">
              <a:solidFill>
                <a:schemeClr val="dk1"/>
              </a:solidFill>
              <a:latin typeface="Libre Franklin Medium"/>
              <a:ea typeface="Libre Franklin Medium"/>
              <a:cs typeface="Libre Franklin Medium"/>
              <a:sym typeface="Libre Franklin Medium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0"/>
          <p:cNvSpPr/>
          <p:nvPr/>
        </p:nvSpPr>
        <p:spPr>
          <a:xfrm>
            <a:off x="179511" y="188640"/>
            <a:ext cx="8762156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29803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ea typeface="Libre Franklin Medium"/>
                <a:cs typeface="Times New Roman" pitchFamily="18" charset="0"/>
                <a:sym typeface="Libre Franklin Medium"/>
              </a:rPr>
              <a:t>РУКА ПОДНЯТА ВВЕРХ:</a:t>
            </a:r>
            <a:endParaRPr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1" name="Google Shape;261;p30" descr="https://fs00.infourok.ru/images/doc/302/301819/hello_html_71d3010b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12160" y="678178"/>
            <a:ext cx="2857500" cy="3743325"/>
          </a:xfrm>
          <a:prstGeom prst="rect">
            <a:avLst/>
          </a:prstGeom>
          <a:solidFill>
            <a:schemeClr val="lt1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62" name="Google Shape;262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7315" y="1672617"/>
            <a:ext cx="5355096" cy="2748886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sp>
        <p:nvSpPr>
          <p:cNvPr id="263" name="Google Shape;263;p30"/>
          <p:cNvSpPr/>
          <p:nvPr/>
        </p:nvSpPr>
        <p:spPr>
          <a:xfrm>
            <a:off x="179512" y="655940"/>
            <a:ext cx="5738696" cy="92333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29803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ea typeface="Libre Franklin Medium"/>
                <a:cs typeface="Times New Roman" pitchFamily="18" charset="0"/>
                <a:sym typeface="Libre Franklin Medium"/>
              </a:rPr>
              <a:t>•движение всех транспортных средств и пешеходов запрещено во всех направлениях, кроме случаев, предусмотренных пунктом 6.14 Правил.</a:t>
            </a:r>
            <a:endParaRPr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4" name="Google Shape;264;p30"/>
          <p:cNvSpPr/>
          <p:nvPr/>
        </p:nvSpPr>
        <p:spPr>
          <a:xfrm>
            <a:off x="251520" y="4581128"/>
            <a:ext cx="8618139" cy="120032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29803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tx1"/>
                </a:solidFill>
                <a:latin typeface="Times New Roman" pitchFamily="18" charset="0"/>
                <a:ea typeface="Libre Franklin Medium"/>
                <a:cs typeface="Times New Roman" pitchFamily="18" charset="0"/>
                <a:sym typeface="Libre Franklin Medium"/>
              </a:rPr>
              <a:t>Регулировщик может подавать жестами рук и другие сигналы, понятные водителям и пешеходам.</a:t>
            </a:r>
            <a:endParaRPr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tx1"/>
                </a:solidFill>
                <a:latin typeface="Times New Roman" pitchFamily="18" charset="0"/>
                <a:ea typeface="Libre Franklin Medium"/>
                <a:cs typeface="Times New Roman" pitchFamily="18" charset="0"/>
                <a:sym typeface="Libre Franklin Medium"/>
              </a:rPr>
              <a:t>Для лучшей видимости сигналов регулировщик может применять жезл или диск с красным сигналом (световозвращателем).</a:t>
            </a:r>
            <a:endParaRPr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31"/>
          <p:cNvSpPr/>
          <p:nvPr/>
        </p:nvSpPr>
        <p:spPr>
          <a:xfrm>
            <a:off x="179512" y="188640"/>
            <a:ext cx="8784976" cy="92333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29803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45720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Libre Franklin Medium"/>
                <a:cs typeface="Times New Roman" pitchFamily="18" charset="0"/>
                <a:sym typeface="Libre Franklin Medium"/>
              </a:rPr>
              <a:t>Требование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ea typeface="Libre Franklin Medium"/>
                <a:cs typeface="Times New Roman" pitchFamily="18" charset="0"/>
                <a:sym typeface="Libre Franklin Medium"/>
              </a:rPr>
              <a:t>об остановке транспортного средства подается с помощью громкоговорящего устройства или жестом руки, направленной на транспортное средство. Водитель должен остановиться в указанном ему месте.</a:t>
            </a:r>
            <a:endParaRPr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0" name="Google Shape;270;p31" descr="http://st1.stranamam.ru/data/cache/2014jul/08/32/12669101_39717-700x500.jpg"/>
          <p:cNvPicPr preferRelativeResize="0"/>
          <p:nvPr/>
        </p:nvPicPr>
        <p:blipFill rotWithShape="1">
          <a:blip r:embed="rId3">
            <a:alphaModFix/>
          </a:blip>
          <a:srcRect b="5351"/>
          <a:stretch/>
        </p:blipFill>
        <p:spPr>
          <a:xfrm>
            <a:off x="359532" y="1147560"/>
            <a:ext cx="8424936" cy="5524942"/>
          </a:xfrm>
          <a:prstGeom prst="rect">
            <a:avLst/>
          </a:prstGeom>
          <a:solidFill>
            <a:schemeClr val="lt1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32"/>
          <p:cNvSpPr/>
          <p:nvPr/>
        </p:nvSpPr>
        <p:spPr>
          <a:xfrm>
            <a:off x="683568" y="188640"/>
            <a:ext cx="7560840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29803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45720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Libre Franklin Medium"/>
                <a:cs typeface="Times New Roman" pitchFamily="18" charset="0"/>
                <a:sym typeface="Libre Franklin Medium"/>
              </a:rPr>
              <a:t>Дополнительный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Libre Franklin Medium"/>
                <a:cs typeface="Times New Roman" pitchFamily="18" charset="0"/>
                <a:sym typeface="Libre Franklin Medium"/>
              </a:rPr>
              <a:t>сигнал свистком подается для привлечения внимания участников движения.</a:t>
            </a:r>
            <a:endParaRPr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" name="Google Shape;276;p32" descr="https://c-a.d-cd.net/f7c79c8s-960.jpg"/>
          <p:cNvPicPr preferRelativeResize="0"/>
          <p:nvPr/>
        </p:nvPicPr>
        <p:blipFill rotWithShape="1">
          <a:blip r:embed="rId3">
            <a:alphaModFix/>
          </a:blip>
          <a:srcRect l="1797" t="-322" b="3878"/>
          <a:stretch/>
        </p:blipFill>
        <p:spPr>
          <a:xfrm>
            <a:off x="683568" y="1147175"/>
            <a:ext cx="7560840" cy="5462490"/>
          </a:xfrm>
          <a:prstGeom prst="rect">
            <a:avLst/>
          </a:prstGeom>
          <a:solidFill>
            <a:schemeClr val="lt1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77" name="Google Shape;277;p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508104" y="1601678"/>
            <a:ext cx="2093032" cy="12192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36"/>
          <p:cNvSpPr/>
          <p:nvPr/>
        </p:nvSpPr>
        <p:spPr>
          <a:xfrm>
            <a:off x="3179568" y="1484784"/>
            <a:ext cx="72837" cy="5218067"/>
          </a:xfrm>
          <a:prstGeom prst="rect">
            <a:avLst/>
          </a:prstGeom>
          <a:gradFill>
            <a:gsLst>
              <a:gs pos="0">
                <a:srgbClr val="3D3D41"/>
              </a:gs>
              <a:gs pos="50000">
                <a:srgbClr val="59595F"/>
              </a:gs>
              <a:gs pos="100000">
                <a:srgbClr val="6B6B72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 Medium"/>
              <a:ea typeface="Libre Franklin Medium"/>
              <a:cs typeface="Libre Franklin Medium"/>
              <a:sym typeface="Libre Franklin Medium"/>
            </a:endParaRPr>
          </a:p>
        </p:txBody>
      </p:sp>
      <p:pic>
        <p:nvPicPr>
          <p:cNvPr id="313" name="Google Shape;313;p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5039" y="1735705"/>
            <a:ext cx="2049061" cy="240911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4" name="Google Shape;314;p36" descr="https://upload.wikimedia.org/wikipedia/commons/thumb/c/c4/2.1_Russian_road_sign.svg/1024px-2.1_Russian_road_sign.svg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59135" y="4187120"/>
            <a:ext cx="1240868" cy="1240868"/>
          </a:xfrm>
          <a:prstGeom prst="rect">
            <a:avLst/>
          </a:prstGeom>
          <a:noFill/>
          <a:ln>
            <a:noFill/>
          </a:ln>
        </p:spPr>
      </p:pic>
      <p:pic>
        <p:nvPicPr>
          <p:cNvPr id="315" name="Google Shape;315;p36" descr="http://xn--21-dlccle9a1ar.xn--p1ai/wp-content/uploads/8_13_napravlenie_glavnoj_dorogi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771800" y="5445224"/>
            <a:ext cx="815536" cy="815536"/>
          </a:xfrm>
          <a:prstGeom prst="rect">
            <a:avLst/>
          </a:prstGeom>
          <a:noFill/>
          <a:ln>
            <a:noFill/>
          </a:ln>
        </p:spPr>
      </p:pic>
      <p:sp>
        <p:nvSpPr>
          <p:cNvPr id="316" name="Google Shape;316;p36"/>
          <p:cNvSpPr/>
          <p:nvPr/>
        </p:nvSpPr>
        <p:spPr>
          <a:xfrm>
            <a:off x="179512" y="188640"/>
            <a:ext cx="8784976" cy="154706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29803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45720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Libre Franklin Medium"/>
                <a:cs typeface="Times New Roman" pitchFamily="18" charset="0"/>
                <a:sym typeface="Libre Franklin Medium"/>
              </a:rPr>
              <a:t>Водители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ea typeface="Libre Franklin Medium"/>
                <a:cs typeface="Times New Roman" pitchFamily="18" charset="0"/>
                <a:sym typeface="Libre Franklin Medium"/>
              </a:rPr>
              <a:t>и пешеходы должны выполнять требования сигналов и распоряжения регулировщика, даже если они противоречат сигналам светофора, требованиям дорожных знаков или разметки.</a:t>
            </a:r>
            <a:endParaRPr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Libre Franklin Medium"/>
                <a:cs typeface="Times New Roman" pitchFamily="18" charset="0"/>
                <a:sym typeface="Libre Franklin Medium"/>
              </a:rPr>
              <a:t>В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ea typeface="Libre Franklin Medium"/>
                <a:cs typeface="Times New Roman" pitchFamily="18" charset="0"/>
                <a:sym typeface="Libre Franklin Medium"/>
              </a:rPr>
              <a:t>случае если значения сигналов светофора противоречат требованиям дорожных знаков приоритета,  водители должны руководствоваться сигналами светофора.</a:t>
            </a:r>
            <a:endParaRPr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" name="Google Shape;317;p36" descr="http://www.metod-kopilka.ru/images/doc/31/25830/hello_html_m3bcffbe2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16204" y="2150837"/>
            <a:ext cx="3519692" cy="45185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8" name="Google Shape;318;p36" descr="https://openclipart.org/image/2400px/svg_to_png/173375/AB4.png"/>
          <p:cNvPicPr preferRelativeResize="0"/>
          <p:nvPr/>
        </p:nvPicPr>
        <p:blipFill rotWithShape="1">
          <a:blip r:embed="rId7">
            <a:alphaModFix/>
          </a:blip>
          <a:srcRect b="6693"/>
          <a:stretch/>
        </p:blipFill>
        <p:spPr>
          <a:xfrm>
            <a:off x="6989890" y="4060622"/>
            <a:ext cx="1455612" cy="149386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9" name="Google Shape;319;p36" descr="https://upload.wikimedia.org/wikipedia/commons/thumb/c/c4/2.1_Russian_road_sign.svg/1024px-2.1_Russian_road_sign.svg.png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567717" y="3699015"/>
            <a:ext cx="1602193" cy="1602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0" name="Google Shape;320;p36" descr="http://xn--21-dlccle9a1ar.xn--p1ai/wp-content/uploads/8_13_napravlenie_glavnoj_dorogi.png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6986300" y="5244731"/>
            <a:ext cx="1128053" cy="112805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1" name="Google Shape;321;p36" descr="https://upload.wikimedia.org/wikipedia/commons/thumb/d/d1/2.4_Russian_road_sign.svg/240px-2.4_Russian_road_sign.svg.png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5868144" y="5015960"/>
            <a:ext cx="1536026" cy="1356824"/>
          </a:xfrm>
          <a:prstGeom prst="rect">
            <a:avLst/>
          </a:prstGeom>
          <a:noFill/>
          <a:ln>
            <a:noFill/>
          </a:ln>
        </p:spPr>
      </p:pic>
      <p:sp>
        <p:nvSpPr>
          <p:cNvPr id="322" name="Google Shape;322;p36"/>
          <p:cNvSpPr/>
          <p:nvPr/>
        </p:nvSpPr>
        <p:spPr>
          <a:xfrm>
            <a:off x="6989890" y="3785690"/>
            <a:ext cx="180020" cy="2872342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333333"/>
              </a:gs>
              <a:gs pos="50000">
                <a:srgbClr val="4A4A4A"/>
              </a:gs>
              <a:gs pos="100000">
                <a:srgbClr val="595959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 Medium"/>
              <a:ea typeface="Libre Franklin Medium"/>
              <a:cs typeface="Libre Franklin Medium"/>
              <a:sym typeface="Libre Franklin Medium"/>
            </a:endParaRPr>
          </a:p>
        </p:txBody>
      </p:sp>
      <p:pic>
        <p:nvPicPr>
          <p:cNvPr id="323" name="Google Shape;323;p36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5744142" y="1735705"/>
            <a:ext cx="2690652" cy="31634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111</TotalTime>
  <Words>273</Words>
  <Application>Microsoft Office PowerPoint</Application>
  <PresentationFormat>Экран (4:3)</PresentationFormat>
  <Paragraphs>32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Times New Roman</vt:lpstr>
      <vt:lpstr>Libre Franklin Medium</vt:lpstr>
      <vt:lpstr>Arial Black</vt:lpstr>
      <vt:lpstr>Candara</vt:lpstr>
      <vt:lpstr>Symbol</vt:lpstr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6. СИГНАЛЫ СВЕТОФОРА И РЕГУЛИРОВЩИКА</dc:title>
  <cp:lastModifiedBy>Admin</cp:lastModifiedBy>
  <cp:revision>12</cp:revision>
  <dcterms:modified xsi:type="dcterms:W3CDTF">2021-04-16T09:08:42Z</dcterms:modified>
</cp:coreProperties>
</file>