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81" r:id="rId19"/>
    <p:sldId id="276" r:id="rId20"/>
    <p:sldId id="282" r:id="rId21"/>
    <p:sldId id="277" r:id="rId22"/>
    <p:sldId id="278" r:id="rId23"/>
    <p:sldId id="279" r:id="rId24"/>
    <p:sldId id="280" r:id="rId25"/>
    <p:sldId id="283" r:id="rId26"/>
    <p:sldId id="284" r:id="rId27"/>
    <p:sldId id="285" r:id="rId28"/>
    <p:sldId id="286"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63363-302A-4B2B-B57E-402D3D5892ED}" type="datetimeFigureOut">
              <a:rPr lang="ru-RU" smtClean="0"/>
              <a:t>07.02.2020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7E2526-E379-4E1B-9CEB-BFEDB3EE4522}" type="slidenum">
              <a:rPr lang="ru-RU" smtClean="0"/>
              <a:t>‹#›</a:t>
            </a:fld>
            <a:endParaRPr lang="ru-RU"/>
          </a:p>
        </p:txBody>
      </p:sp>
    </p:spTree>
    <p:extLst>
      <p:ext uri="{BB962C8B-B14F-4D97-AF65-F5344CB8AC3E}">
        <p14:creationId xmlns:p14="http://schemas.microsoft.com/office/powerpoint/2010/main" val="253585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27E2526-E379-4E1B-9CEB-BFEDB3EE4522}" type="slidenum">
              <a:rPr lang="ru-RU" smtClean="0"/>
              <a:t>27</a:t>
            </a:fld>
            <a:endParaRPr lang="ru-RU"/>
          </a:p>
        </p:txBody>
      </p:sp>
    </p:spTree>
    <p:extLst>
      <p:ext uri="{BB962C8B-B14F-4D97-AF65-F5344CB8AC3E}">
        <p14:creationId xmlns:p14="http://schemas.microsoft.com/office/powerpoint/2010/main" val="1466981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9B3DFD6-324F-4DA5-8611-849F9233607A}"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8F3192A-822D-4505-AEE7-043F4D4D66B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9B3DFD6-324F-4DA5-8611-849F9233607A}"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8F3192A-822D-4505-AEE7-043F4D4D66B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B3DFD6-324F-4DA5-8611-849F9233607A}"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8F3192A-822D-4505-AEE7-043F4D4D66B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B3DFD6-324F-4DA5-8611-849F9233607A}"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8F3192A-822D-4505-AEE7-043F4D4D66B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B3DFD6-324F-4DA5-8611-849F9233607A}" type="datetimeFigureOut">
              <a:rPr lang="ru-RU" smtClean="0"/>
              <a:t>07.02.2020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8F3192A-822D-4505-AEE7-043F4D4D66B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B3DFD6-324F-4DA5-8611-849F9233607A}" type="datetimeFigureOut">
              <a:rPr lang="ru-RU" smtClean="0"/>
              <a:t>07.02.2020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8F3192A-822D-4505-AEE7-043F4D4D66B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9B3DFD6-324F-4DA5-8611-849F9233607A}" type="datetimeFigureOut">
              <a:rPr lang="ru-RU" smtClean="0"/>
              <a:t>07.02.2020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8F3192A-822D-4505-AEE7-043F4D4D66B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9B3DFD6-324F-4DA5-8611-849F9233607A}" type="datetimeFigureOut">
              <a:rPr lang="ru-RU" smtClean="0"/>
              <a:t>07.02.2020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8F3192A-822D-4505-AEE7-043F4D4D66B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3DFD6-324F-4DA5-8611-849F9233607A}" type="datetimeFigureOut">
              <a:rPr lang="ru-RU" smtClean="0"/>
              <a:t>07.02.2020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8F3192A-822D-4505-AEE7-043F4D4D66B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B3DFD6-324F-4DA5-8611-849F9233607A}" type="datetimeFigureOut">
              <a:rPr lang="ru-RU" smtClean="0"/>
              <a:t>07.02.2020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8F3192A-822D-4505-AEE7-043F4D4D66B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B3DFD6-324F-4DA5-8611-849F9233607A}" type="datetimeFigureOut">
              <a:rPr lang="ru-RU" smtClean="0"/>
              <a:t>07.02.2020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8F3192A-822D-4505-AEE7-043F4D4D66B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9B3DFD6-324F-4DA5-8611-849F9233607A}" type="datetimeFigureOut">
              <a:rPr lang="ru-RU" smtClean="0"/>
              <a:t>07.02.2020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8F3192A-822D-4505-AEE7-043F4D4D66B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7760" y="1310640"/>
            <a:ext cx="7548696" cy="2308324"/>
          </a:xfrm>
          <a:prstGeom prst="rect">
            <a:avLst/>
          </a:prstGeom>
          <a:noFill/>
        </p:spPr>
        <p:txBody>
          <a:bodyPr wrap="square" rtlCol="0">
            <a:spAutoFit/>
          </a:bodyPr>
          <a:lstStyle/>
          <a:p>
            <a:pPr algn="ctr"/>
            <a:r>
              <a:rPr lang="ru-RU" sz="3600" b="1"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
            </a:r>
            <a:br>
              <a:rPr lang="ru-RU" sz="3600" b="1"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br>
            <a:r>
              <a:rPr lang="ru-RU" sz="3600" b="1"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
            </a:r>
            <a:br>
              <a:rPr lang="ru-RU" sz="3600" b="1"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br>
            <a:r>
              <a:rPr lang="ru-RU" sz="3600" b="1" dirty="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Система питания </a:t>
            </a:r>
            <a:r>
              <a:rPr lang="ru-RU" sz="3600" b="1"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карбюраторного двигателя</a:t>
            </a:r>
            <a:endParaRPr lang="ru-RU" sz="3600" b="1" dirty="0">
              <a:solidFill>
                <a:srgbClr val="7030A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213558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3435964"/>
            <a:ext cx="2306696" cy="3314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179512" y="260648"/>
            <a:ext cx="8568952" cy="6586418"/>
          </a:xfrm>
          <a:prstGeom prst="rect">
            <a:avLst/>
          </a:prstGeom>
        </p:spPr>
        <p:txBody>
          <a:bodyPr wrap="square">
            <a:spAutoFit/>
          </a:bodyPr>
          <a:lstStyle/>
          <a:p>
            <a:pPr algn="just">
              <a:defRPr/>
            </a:pPr>
            <a:r>
              <a:rPr lang="ru-RU" sz="2000" b="1" dirty="0">
                <a:solidFill>
                  <a:srgbClr val="7030A0"/>
                </a:solidFill>
                <a:latin typeface="Times New Roman" pitchFamily="18" charset="0"/>
                <a:cs typeface="Times New Roman" pitchFamily="18" charset="0"/>
              </a:rPr>
              <a:t>Пусковое устройство  </a:t>
            </a:r>
            <a:r>
              <a:rPr lang="ru-RU" sz="2000" b="1" dirty="0">
                <a:latin typeface="Times New Roman" pitchFamily="18" charset="0"/>
                <a:cs typeface="Times New Roman" pitchFamily="18" charset="0"/>
              </a:rPr>
              <a:t>предназначено для значительного обогащения (</a:t>
            </a:r>
            <a:r>
              <a:rPr lang="el-GR" sz="2000" b="1" dirty="0">
                <a:latin typeface="Times New Roman" pitchFamily="18" charset="0"/>
                <a:cs typeface="Times New Roman" pitchFamily="18" charset="0"/>
              </a:rPr>
              <a:t>α</a:t>
            </a:r>
            <a:r>
              <a:rPr lang="ru-RU" sz="2000" b="1" dirty="0">
                <a:latin typeface="Times New Roman" pitchFamily="18" charset="0"/>
                <a:cs typeface="Times New Roman" pitchFamily="18" charset="0"/>
              </a:rPr>
              <a:t> от 0,2 до 0,6) горючей смеси при пуске холодного двигателя и представляет собой воздушную заслонку с автоматическим клапаном.</a:t>
            </a:r>
          </a:p>
          <a:p>
            <a:pPr algn="just">
              <a:defRPr/>
            </a:pPr>
            <a:r>
              <a:rPr lang="ru-RU" sz="2000" b="1" dirty="0">
                <a:latin typeface="Times New Roman" pitchFamily="18" charset="0"/>
                <a:cs typeface="Times New Roman" pitchFamily="18" charset="0"/>
              </a:rPr>
              <a:t>Частота вращения коленчатого вала при пуске двигателя низкая, поэтому скорость воздуха, а следовательно, и разрежение в диффузоре небольшие. В смесительную камеру поступает недостаточное количество топлива и для компенсации смесь искусственно обогащают. Воздушной заслонкой перекрывают воздушный патрубок перед диффузором. При этом количество воздуха, поступающего в карбюратор, уменьшается, а разрежение значительно увеличивается, и топливо фонтанирует из распылителя главной </a:t>
            </a:r>
            <a:endParaRPr lang="ru-RU" sz="2000" b="1" dirty="0" smtClean="0">
              <a:latin typeface="Times New Roman" pitchFamily="18" charset="0"/>
              <a:cs typeface="Times New Roman" pitchFamily="18" charset="0"/>
            </a:endParaRPr>
          </a:p>
          <a:p>
            <a:pPr algn="just">
              <a:defRPr/>
            </a:pPr>
            <a:r>
              <a:rPr lang="ru-RU" sz="2000" b="1" dirty="0" smtClean="0">
                <a:latin typeface="Times New Roman" pitchFamily="18" charset="0"/>
                <a:cs typeface="Times New Roman" pitchFamily="18" charset="0"/>
              </a:rPr>
              <a:t>дозирующей </a:t>
            </a:r>
            <a:r>
              <a:rPr lang="ru-RU" sz="2000" b="1" dirty="0">
                <a:latin typeface="Times New Roman" pitchFamily="18" charset="0"/>
                <a:cs typeface="Times New Roman" pitchFamily="18" charset="0"/>
              </a:rPr>
              <a:t>системы. </a:t>
            </a:r>
            <a:r>
              <a:rPr lang="ru-RU" sz="2000" b="1" dirty="0" smtClean="0">
                <a:latin typeface="Times New Roman" pitchFamily="18" charset="0"/>
                <a:cs typeface="Times New Roman" pitchFamily="18" charset="0"/>
              </a:rPr>
              <a:t>При </a:t>
            </a:r>
            <a:r>
              <a:rPr lang="ru-RU" sz="2000" b="1" dirty="0">
                <a:latin typeface="Times New Roman" pitchFamily="18" charset="0"/>
                <a:cs typeface="Times New Roman" pitchFamily="18" charset="0"/>
              </a:rPr>
              <a:t>первых вспышках в </a:t>
            </a:r>
            <a:endParaRPr lang="ru-RU" sz="2000" b="1" dirty="0" smtClean="0">
              <a:latin typeface="Times New Roman" pitchFamily="18" charset="0"/>
              <a:cs typeface="Times New Roman" pitchFamily="18" charset="0"/>
            </a:endParaRPr>
          </a:p>
          <a:p>
            <a:pPr algn="just">
              <a:defRPr/>
            </a:pPr>
            <a:r>
              <a:rPr lang="ru-RU" sz="2000" b="1" dirty="0" smtClean="0">
                <a:latin typeface="Times New Roman" pitchFamily="18" charset="0"/>
                <a:cs typeface="Times New Roman" pitchFamily="18" charset="0"/>
              </a:rPr>
              <a:t>цилиндрах </a:t>
            </a:r>
            <a:r>
              <a:rPr lang="ru-RU" sz="2000" b="1" dirty="0">
                <a:latin typeface="Times New Roman" pitchFamily="18" charset="0"/>
                <a:cs typeface="Times New Roman" pitchFamily="18" charset="0"/>
              </a:rPr>
              <a:t>открывается автоматический </a:t>
            </a:r>
            <a:r>
              <a:rPr lang="ru-RU" sz="2000" b="1" dirty="0" smtClean="0">
                <a:latin typeface="Times New Roman" pitchFamily="18" charset="0"/>
                <a:cs typeface="Times New Roman" pitchFamily="18" charset="0"/>
              </a:rPr>
              <a:t>клапан, </a:t>
            </a:r>
          </a:p>
          <a:p>
            <a:pPr algn="just">
              <a:defRPr/>
            </a:pPr>
            <a:r>
              <a:rPr lang="ru-RU" sz="2000" b="1" dirty="0" smtClean="0">
                <a:latin typeface="Times New Roman" pitchFamily="18" charset="0"/>
                <a:cs typeface="Times New Roman" pitchFamily="18" charset="0"/>
              </a:rPr>
              <a:t>и </a:t>
            </a:r>
            <a:r>
              <a:rPr lang="ru-RU" sz="2000" b="1" dirty="0">
                <a:latin typeface="Times New Roman" pitchFamily="18" charset="0"/>
                <a:cs typeface="Times New Roman" pitchFamily="18" charset="0"/>
              </a:rPr>
              <a:t>воздух поступает в смесительную камеру. </a:t>
            </a:r>
            <a:endParaRPr lang="ru-RU" sz="2000" b="1" dirty="0" smtClean="0">
              <a:latin typeface="Times New Roman" pitchFamily="18" charset="0"/>
              <a:cs typeface="Times New Roman" pitchFamily="18" charset="0"/>
            </a:endParaRPr>
          </a:p>
          <a:p>
            <a:pPr algn="just">
              <a:defRPr/>
            </a:pPr>
            <a:r>
              <a:rPr lang="ru-RU" sz="2000" b="1" dirty="0" smtClean="0">
                <a:latin typeface="Times New Roman" pitchFamily="18" charset="0"/>
                <a:cs typeface="Times New Roman" pitchFamily="18" charset="0"/>
              </a:rPr>
              <a:t>По </a:t>
            </a:r>
            <a:r>
              <a:rPr lang="ru-RU" sz="2000" b="1" dirty="0">
                <a:latin typeface="Times New Roman" pitchFamily="18" charset="0"/>
                <a:cs typeface="Times New Roman" pitchFamily="18" charset="0"/>
              </a:rPr>
              <a:t>мере прогрева двигателя постепенно открывается </a:t>
            </a:r>
            <a:endParaRPr lang="ru-RU" sz="2000" b="1" dirty="0" smtClean="0">
              <a:latin typeface="Times New Roman" pitchFamily="18" charset="0"/>
              <a:cs typeface="Times New Roman" pitchFamily="18" charset="0"/>
            </a:endParaRPr>
          </a:p>
          <a:p>
            <a:pPr algn="just">
              <a:defRPr/>
            </a:pPr>
            <a:r>
              <a:rPr lang="ru-RU" sz="2000" b="1" dirty="0" smtClean="0">
                <a:latin typeface="Times New Roman" pitchFamily="18" charset="0"/>
                <a:cs typeface="Times New Roman" pitchFamily="18" charset="0"/>
              </a:rPr>
              <a:t>воздушная заслонка.</a:t>
            </a:r>
          </a:p>
          <a:p>
            <a:pPr algn="just">
              <a:defRPr/>
            </a:pPr>
            <a:endParaRPr lang="ru-RU" sz="2000" b="1" dirty="0" smtClean="0">
              <a:latin typeface="Times New Roman" pitchFamily="18" charset="0"/>
              <a:cs typeface="Times New Roman" pitchFamily="18" charset="0"/>
            </a:endParaRPr>
          </a:p>
          <a:p>
            <a:pPr algn="just">
              <a:defRPr/>
            </a:pPr>
            <a:r>
              <a:rPr lang="ru-RU" sz="1600" b="1" dirty="0" smtClean="0">
                <a:latin typeface="Times New Roman" pitchFamily="18" charset="0"/>
                <a:cs typeface="Times New Roman" pitchFamily="18" charset="0"/>
              </a:rPr>
              <a:t>Работа </a:t>
            </a:r>
            <a:r>
              <a:rPr lang="ru-RU" sz="1600" b="1" dirty="0">
                <a:latin typeface="Times New Roman" pitchFamily="18" charset="0"/>
                <a:cs typeface="Times New Roman" pitchFamily="18" charset="0"/>
              </a:rPr>
              <a:t>воздушной заслонки: </a:t>
            </a:r>
            <a:endParaRPr lang="ru-RU" sz="1600" b="1" dirty="0" smtClean="0">
              <a:latin typeface="Times New Roman" pitchFamily="18" charset="0"/>
              <a:cs typeface="Times New Roman" pitchFamily="18" charset="0"/>
            </a:endParaRPr>
          </a:p>
          <a:p>
            <a:pPr algn="just">
              <a:defRPr/>
            </a:pPr>
            <a:r>
              <a:rPr lang="ru-RU" sz="1600" b="1" dirty="0" smtClean="0">
                <a:latin typeface="Times New Roman" pitchFamily="18" charset="0"/>
                <a:cs typeface="Times New Roman" pitchFamily="18" charset="0"/>
              </a:rPr>
              <a:t>1 </a:t>
            </a:r>
            <a:r>
              <a:rPr lang="ru-RU" sz="1600" b="1" dirty="0">
                <a:latin typeface="Times New Roman" pitchFamily="18" charset="0"/>
                <a:cs typeface="Times New Roman" pitchFamily="18" charset="0"/>
              </a:rPr>
              <a:t>– распылитель; 2 – воздушная заслонка; </a:t>
            </a:r>
            <a:endParaRPr lang="ru-RU" sz="1600" b="1" dirty="0" smtClean="0">
              <a:latin typeface="Times New Roman" pitchFamily="18" charset="0"/>
              <a:cs typeface="Times New Roman" pitchFamily="18" charset="0"/>
            </a:endParaRPr>
          </a:p>
          <a:p>
            <a:pPr algn="just">
              <a:defRPr/>
            </a:pPr>
            <a:r>
              <a:rPr lang="ru-RU" sz="1600" b="1" dirty="0" smtClean="0">
                <a:latin typeface="Times New Roman" pitchFamily="18" charset="0"/>
                <a:cs typeface="Times New Roman" pitchFamily="18" charset="0"/>
              </a:rPr>
              <a:t>3 </a:t>
            </a:r>
            <a:r>
              <a:rPr lang="ru-RU" sz="1600" b="1" dirty="0">
                <a:latin typeface="Times New Roman" pitchFamily="18" charset="0"/>
                <a:cs typeface="Times New Roman" pitchFamily="18" charset="0"/>
              </a:rPr>
              <a:t>– </a:t>
            </a:r>
            <a:r>
              <a:rPr lang="ru-RU" sz="1600" b="1" dirty="0" smtClean="0">
                <a:latin typeface="Times New Roman" pitchFamily="18" charset="0"/>
                <a:cs typeface="Times New Roman" pitchFamily="18" charset="0"/>
              </a:rPr>
              <a:t>клапан; 4 </a:t>
            </a:r>
            <a:r>
              <a:rPr lang="ru-RU" sz="1600" b="1" dirty="0">
                <a:latin typeface="Times New Roman" pitchFamily="18" charset="0"/>
                <a:cs typeface="Times New Roman" pitchFamily="18" charset="0"/>
              </a:rPr>
              <a:t>– пружина; 5 – смесительная камера; </a:t>
            </a:r>
            <a:endParaRPr lang="ru-RU" sz="1600" b="1" dirty="0" smtClean="0">
              <a:latin typeface="Times New Roman" pitchFamily="18" charset="0"/>
              <a:cs typeface="Times New Roman" pitchFamily="18" charset="0"/>
            </a:endParaRPr>
          </a:p>
          <a:p>
            <a:pPr algn="just">
              <a:defRPr/>
            </a:pPr>
            <a:r>
              <a:rPr lang="ru-RU" sz="1600" b="1" dirty="0" smtClean="0">
                <a:latin typeface="Times New Roman" pitchFamily="18" charset="0"/>
                <a:cs typeface="Times New Roman" pitchFamily="18" charset="0"/>
              </a:rPr>
              <a:t>6 </a:t>
            </a:r>
            <a:r>
              <a:rPr lang="ru-RU" sz="1600" b="1" dirty="0">
                <a:latin typeface="Times New Roman" pitchFamily="18" charset="0"/>
                <a:cs typeface="Times New Roman" pitchFamily="18" charset="0"/>
              </a:rPr>
              <a:t>– дроссельная </a:t>
            </a:r>
            <a:r>
              <a:rPr lang="ru-RU" sz="1600" b="1" dirty="0" smtClean="0">
                <a:latin typeface="Times New Roman" pitchFamily="18" charset="0"/>
                <a:cs typeface="Times New Roman" pitchFamily="18" charset="0"/>
              </a:rPr>
              <a:t>заслонка; 7 </a:t>
            </a:r>
            <a:r>
              <a:rPr lang="ru-RU" sz="1600" b="1" dirty="0">
                <a:latin typeface="Times New Roman" pitchFamily="18" charset="0"/>
                <a:cs typeface="Times New Roman" pitchFamily="18" charset="0"/>
              </a:rPr>
              <a:t>– главный жиклёр</a:t>
            </a:r>
          </a:p>
          <a:p>
            <a:pPr algn="just">
              <a:defRPr/>
            </a:pP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4004862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6632"/>
            <a:ext cx="8496944" cy="5447645"/>
          </a:xfrm>
          <a:prstGeom prst="rect">
            <a:avLst/>
          </a:prstGeom>
        </p:spPr>
        <p:txBody>
          <a:bodyPr wrap="square">
            <a:spAutoFit/>
          </a:bodyPr>
          <a:lstStyle/>
          <a:p>
            <a:pPr algn="ctr">
              <a:defRPr/>
            </a:pPr>
            <a:r>
              <a:rPr lang="ru-RU" sz="2400" b="1" dirty="0" smtClean="0">
                <a:solidFill>
                  <a:srgbClr val="7030A0"/>
                </a:solidFill>
                <a:latin typeface="Times New Roman" pitchFamily="18" charset="0"/>
                <a:cs typeface="Times New Roman" pitchFamily="18" charset="0"/>
              </a:rPr>
              <a:t>Система компенсации горючей смеси </a:t>
            </a:r>
          </a:p>
          <a:p>
            <a:pPr algn="ctr">
              <a:defRPr/>
            </a:pPr>
            <a:r>
              <a:rPr lang="ru-RU" sz="2400" b="1" dirty="0" smtClean="0">
                <a:solidFill>
                  <a:srgbClr val="7030A0"/>
                </a:solidFill>
                <a:latin typeface="Times New Roman" pitchFamily="18" charset="0"/>
                <a:cs typeface="Times New Roman" pitchFamily="18" charset="0"/>
              </a:rPr>
              <a:t>(главная дозирующая система) </a:t>
            </a:r>
          </a:p>
          <a:p>
            <a:pPr algn="just">
              <a:defRPr/>
            </a:pPr>
            <a:r>
              <a:rPr lang="ru-RU" sz="2000" b="1" dirty="0" smtClean="0">
                <a:latin typeface="Times New Roman" pitchFamily="18" charset="0"/>
                <a:cs typeface="Times New Roman" pitchFamily="18" charset="0"/>
              </a:rPr>
              <a:t>обеспечивает </a:t>
            </a:r>
            <a:r>
              <a:rPr lang="ru-RU" sz="2000" b="1" dirty="0">
                <a:latin typeface="Times New Roman" pitchFamily="18" charset="0"/>
                <a:cs typeface="Times New Roman" pitchFamily="18" charset="0"/>
              </a:rPr>
              <a:t>приготовление обеднённой (</a:t>
            </a:r>
            <a:r>
              <a:rPr lang="el-GR" sz="2000" b="1" dirty="0">
                <a:latin typeface="Times New Roman" pitchFamily="18" charset="0"/>
                <a:cs typeface="Times New Roman" pitchFamily="18" charset="0"/>
              </a:rPr>
              <a:t>α</a:t>
            </a:r>
            <a:r>
              <a:rPr lang="ru-RU" sz="2000" b="1" dirty="0">
                <a:latin typeface="Times New Roman" pitchFamily="18" charset="0"/>
                <a:cs typeface="Times New Roman" pitchFamily="18" charset="0"/>
              </a:rPr>
              <a:t> от 1,05 до 1,1) экономичной горючей смеси постоянного состава при работе двигателя на средних нагрузках. В карбюраторах применяют следующие способы компенсации горючей смеси:</a:t>
            </a:r>
          </a:p>
          <a:p>
            <a:pPr algn="just">
              <a:defRPr/>
            </a:pPr>
            <a:r>
              <a:rPr lang="ru-RU" sz="2000" b="1" dirty="0">
                <a:latin typeface="Times New Roman" pitchFamily="18" charset="0"/>
                <a:cs typeface="Times New Roman" pitchFamily="18" charset="0"/>
              </a:rPr>
              <a:t>регулирование разрежения в диффузоре;</a:t>
            </a:r>
          </a:p>
          <a:p>
            <a:pPr algn="just">
              <a:defRPr/>
            </a:pPr>
            <a:r>
              <a:rPr lang="ru-RU" sz="2000" b="1" dirty="0">
                <a:latin typeface="Times New Roman" pitchFamily="18" charset="0"/>
                <a:cs typeface="Times New Roman" pitchFamily="18" charset="0"/>
              </a:rPr>
              <a:t>установка двух жиклёров – главного и компенсационного;</a:t>
            </a:r>
          </a:p>
          <a:p>
            <a:pPr algn="just">
              <a:defRPr/>
            </a:pPr>
            <a:r>
              <a:rPr lang="ru-RU" sz="2000" b="1" dirty="0">
                <a:latin typeface="Times New Roman" pitchFamily="18" charset="0"/>
                <a:cs typeface="Times New Roman" pitchFamily="18" charset="0"/>
              </a:rPr>
              <a:t>пневматическое торможение истечения топлива в главной дозирующей системе.</a:t>
            </a:r>
          </a:p>
          <a:p>
            <a:pPr algn="just">
              <a:defRPr/>
            </a:pPr>
            <a:r>
              <a:rPr lang="ru-RU" sz="2000" b="1" dirty="0">
                <a:latin typeface="Times New Roman" pitchFamily="18" charset="0"/>
                <a:cs typeface="Times New Roman" pitchFamily="18" charset="0"/>
              </a:rPr>
              <a:t>Для того, чтобы исключить </a:t>
            </a:r>
            <a:r>
              <a:rPr lang="ru-RU" sz="2000" b="1" dirty="0" err="1">
                <a:latin typeface="Times New Roman" pitchFamily="18" charset="0"/>
                <a:cs typeface="Times New Roman" pitchFamily="18" charset="0"/>
              </a:rPr>
              <a:t>переобогащение</a:t>
            </a:r>
            <a:r>
              <a:rPr lang="ru-RU" sz="2000" b="1" dirty="0">
                <a:latin typeface="Times New Roman" pitchFamily="18" charset="0"/>
                <a:cs typeface="Times New Roman" pitchFamily="18" charset="0"/>
              </a:rPr>
              <a:t> смеси в переходных режимах эта система осуществляет компенсацию недостающего количества воздуха путём подачи из распылителя не чистого бензина, а эмульсии, в которую уже подмешана часть воздуха. Для этого на большинстве карбюраторов топливо, перед попаданием в распылитель, проходит через специально проделанные эмульсионные колодцы, где и осуществляется предварительное смешивание.</a:t>
            </a:r>
          </a:p>
        </p:txBody>
      </p:sp>
    </p:spTree>
    <p:extLst>
      <p:ext uri="{BB962C8B-B14F-4D97-AF65-F5344CB8AC3E}">
        <p14:creationId xmlns:p14="http://schemas.microsoft.com/office/powerpoint/2010/main" val="4261378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4691" y="332656"/>
            <a:ext cx="8280920" cy="5632311"/>
          </a:xfrm>
          <a:prstGeom prst="rect">
            <a:avLst/>
          </a:prstGeom>
        </p:spPr>
        <p:txBody>
          <a:bodyPr wrap="square">
            <a:spAutoFit/>
          </a:bodyPr>
          <a:lstStyle/>
          <a:p>
            <a:pPr algn="just">
              <a:defRPr/>
            </a:pPr>
            <a:r>
              <a:rPr lang="ru-RU" b="1" dirty="0">
                <a:latin typeface="Times New Roman" pitchFamily="18" charset="0"/>
                <a:cs typeface="Times New Roman" pitchFamily="18" charset="0"/>
              </a:rPr>
              <a:t>При работе двигателя </a:t>
            </a:r>
            <a:r>
              <a:rPr lang="ru-RU" b="1" dirty="0">
                <a:solidFill>
                  <a:srgbClr val="7030A0"/>
                </a:solidFill>
                <a:latin typeface="Times New Roman" pitchFamily="18" charset="0"/>
                <a:cs typeface="Times New Roman" pitchFamily="18" charset="0"/>
              </a:rPr>
              <a:t>в режиме холостого хода </a:t>
            </a:r>
            <a:r>
              <a:rPr lang="ru-RU" b="1" dirty="0">
                <a:latin typeface="Times New Roman" pitchFamily="18" charset="0"/>
                <a:cs typeface="Times New Roman" pitchFamily="18" charset="0"/>
              </a:rPr>
              <a:t>разрежение в диффузоре при небольшом расходе воздуха незначительно и главная дозирующая система не работает. При этом значительно увеличивается разрежение в полости за закрытой дроссельной заслонкой. Эта полость сообщается через отверстие с полостью под дроссельной заслонкой посредством топливного канала, вследствие чего из поплавковой камеры начинает поступать топливо через топливный жиклёр системы холостого хода, а через воздушный жиклёр подсасывается воздух. Пузырьки воздуха, смешиваясь с топливом, образуют топливовоздушную эмульсию, которая поступает фонтаном через отверстие под дроссельной заслонкой в смесительную камеру. Получается обогащённая горючая смесь постоянного состава, что необходимо для устойчивой работы двигателя без нагрузки. Количество поступающей эмульсии можно изменять с помощью регулировочного винта.</a:t>
            </a:r>
          </a:p>
          <a:p>
            <a:pPr algn="just">
              <a:defRPr/>
            </a:pPr>
            <a:r>
              <a:rPr lang="ru-RU" b="1" dirty="0">
                <a:latin typeface="Times New Roman" pitchFamily="18" charset="0"/>
                <a:cs typeface="Times New Roman" pitchFamily="18" charset="0"/>
              </a:rPr>
              <a:t>При открытии дроссельной заслонки расход воздуха увеличивается, а разрежение в полости за заслонкой уменьшается, но обеднения смеси не происходит, так как оба отверстия канала системы холостого хода оказываются за дроссельной заслонкой и через них поступает эмульсия, чем и поддерживается необходимый состав горючей смеси. Тем самым обеспечивается плавный переход от режима холостого хода к режимам нагрузки.</a:t>
            </a:r>
          </a:p>
        </p:txBody>
      </p:sp>
    </p:spTree>
    <p:extLst>
      <p:ext uri="{BB962C8B-B14F-4D97-AF65-F5344CB8AC3E}">
        <p14:creationId xmlns:p14="http://schemas.microsoft.com/office/powerpoint/2010/main" val="2448651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559081"/>
            <a:ext cx="4207880" cy="3155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559081"/>
            <a:ext cx="4521033" cy="3155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77010" y="265872"/>
            <a:ext cx="8816392" cy="3293209"/>
          </a:xfrm>
          <a:prstGeom prst="rect">
            <a:avLst/>
          </a:prstGeom>
        </p:spPr>
        <p:txBody>
          <a:bodyPr wrap="square">
            <a:spAutoFit/>
          </a:bodyPr>
          <a:lstStyle/>
          <a:p>
            <a:pPr algn="just">
              <a:defRPr/>
            </a:pPr>
            <a:r>
              <a:rPr lang="ru-RU" sz="1600" b="1" dirty="0">
                <a:latin typeface="Times New Roman" pitchFamily="18" charset="0"/>
                <a:cs typeface="Times New Roman" pitchFamily="18" charset="0"/>
              </a:rPr>
              <a:t>Наибольшее распространение получил способ пневматического торможения истечения топлива, где в систему компенсации входит промежуточный колодец, в котором установлена эмульсионная трубка с калиброванными отверстиями в стенках. В верхней части трубки установлен воздушный жиклёр.</a:t>
            </a:r>
          </a:p>
          <a:p>
            <a:pPr algn="just">
              <a:defRPr/>
            </a:pPr>
            <a:r>
              <a:rPr lang="ru-RU" sz="1600" b="1" dirty="0">
                <a:latin typeface="Times New Roman" pitchFamily="18" charset="0"/>
                <a:cs typeface="Times New Roman" pitchFamily="18" charset="0"/>
              </a:rPr>
              <a:t>При работе двигателя топливо поступает из поплавковой камеры через главный жиклёр и заполняет промежуточный колодец и полость эмульсионной трубки. При движении воздуха через диффузор происходит истечение топлива из колодца. Скорость истечения увеличивается. Уровень топлива в колодце падает, и обнажаются отверстия эмульсионной трубки, через которые воздух через воздушный жиклёр системы поступает в колодец, смешиваясь с топливом. Образуется топливовоздушная эмульсия, которая поступает через главный распылитель в смесительную камеру, образуя обеднённую горючую смесь постоянного состава, что необходимо для работы двигателя на всем диапазоне средних нагрузок.</a:t>
            </a:r>
          </a:p>
        </p:txBody>
      </p:sp>
    </p:spTree>
    <p:extLst>
      <p:ext uri="{BB962C8B-B14F-4D97-AF65-F5344CB8AC3E}">
        <p14:creationId xmlns:p14="http://schemas.microsoft.com/office/powerpoint/2010/main" val="2163292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Vladimir\Desktop\vsIAKO\Безымянный-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1340768"/>
            <a:ext cx="7145504" cy="53893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259632" y="332656"/>
            <a:ext cx="6624736" cy="461665"/>
          </a:xfrm>
          <a:prstGeom prst="rect">
            <a:avLst/>
          </a:prstGeom>
          <a:noFill/>
        </p:spPr>
        <p:txBody>
          <a:bodyPr wrap="square" rtlCol="0">
            <a:spAutoFit/>
          </a:bodyPr>
          <a:lstStyle/>
          <a:p>
            <a:pPr algn="ctr">
              <a:defRPr/>
            </a:pPr>
            <a:r>
              <a:rPr lang="ru-RU" sz="2400" b="1" dirty="0">
                <a:solidFill>
                  <a:srgbClr val="7030A0"/>
                </a:solidFill>
                <a:latin typeface="Times New Roman" pitchFamily="18" charset="0"/>
                <a:cs typeface="Times New Roman" pitchFamily="18" charset="0"/>
              </a:rPr>
              <a:t>Принцип работы бортового компьютера:</a:t>
            </a:r>
          </a:p>
        </p:txBody>
      </p:sp>
    </p:spTree>
    <p:extLst>
      <p:ext uri="{BB962C8B-B14F-4D97-AF65-F5344CB8AC3E}">
        <p14:creationId xmlns:p14="http://schemas.microsoft.com/office/powerpoint/2010/main" val="207270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569234"/>
            <a:ext cx="8064896" cy="31339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251520" y="58847"/>
            <a:ext cx="8784976" cy="3416320"/>
          </a:xfrm>
          <a:prstGeom prst="rect">
            <a:avLst/>
          </a:prstGeom>
        </p:spPr>
        <p:txBody>
          <a:bodyPr wrap="square">
            <a:spAutoFit/>
          </a:bodyPr>
          <a:lstStyle/>
          <a:p>
            <a:pPr algn="just">
              <a:defRPr/>
            </a:pPr>
            <a:r>
              <a:rPr lang="ru-RU" b="1" dirty="0">
                <a:solidFill>
                  <a:srgbClr val="7030A0"/>
                </a:solidFill>
                <a:latin typeface="Times New Roman" pitchFamily="18" charset="0"/>
                <a:cs typeface="Times New Roman" pitchFamily="18" charset="0"/>
              </a:rPr>
              <a:t>Форсунка</a:t>
            </a:r>
            <a:r>
              <a:rPr lang="ru-RU" b="1" dirty="0">
                <a:solidFill>
                  <a:srgbClr val="FF0000"/>
                </a:solidFill>
                <a:latin typeface="Times New Roman" pitchFamily="18" charset="0"/>
                <a:cs typeface="Times New Roman" pitchFamily="18" charset="0"/>
              </a:rPr>
              <a:t> </a:t>
            </a:r>
            <a:r>
              <a:rPr lang="ru-RU" b="1" dirty="0">
                <a:latin typeface="Times New Roman" pitchFamily="18" charset="0"/>
                <a:cs typeface="Times New Roman" pitchFamily="18" charset="0"/>
              </a:rPr>
              <a:t>по назначению напоминает небольшой насос. Чем дольше он работает, тем больше топлива выльется в цилиндры из рампы. Таким образом, можно уменьшать или увеличивать количество топлива в смеси и регулировать мощность двигателя.</a:t>
            </a:r>
          </a:p>
          <a:p>
            <a:pPr algn="just">
              <a:defRPr/>
            </a:pPr>
            <a:r>
              <a:rPr lang="ru-RU" b="1" dirty="0">
                <a:latin typeface="Times New Roman" pitchFamily="18" charset="0"/>
                <a:cs typeface="Times New Roman" pitchFamily="18" charset="0"/>
              </a:rPr>
              <a:t>Система впрыска подготавливает более качественную рабочую смесь. Двигатель получается более мощным, менее токсичным, то есть выбросы вредных веществ в атмосферу сведены до минимума. Автомобиль, оснащённый двигателем с системой впрыска топлива, более динамичен, расход топлива невелик. Однако, несмотря на все эти положительные моменты, есть и отрицательные. Значительно усложняется управление системой питания. В авто­мобиле появляется множество электронных устройств: бортовой компьютер, множество датчиков. Все это требует тщательной настройки и правильной экс­плуатации.</a:t>
            </a:r>
          </a:p>
        </p:txBody>
      </p:sp>
    </p:spTree>
    <p:extLst>
      <p:ext uri="{BB962C8B-B14F-4D97-AF65-F5344CB8AC3E}">
        <p14:creationId xmlns:p14="http://schemas.microsoft.com/office/powerpoint/2010/main" val="1269590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188641"/>
            <a:ext cx="6264695" cy="5040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4005064"/>
            <a:ext cx="5640048" cy="2654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36410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208912" cy="5324535"/>
          </a:xfrm>
          <a:prstGeom prst="rect">
            <a:avLst/>
          </a:prstGeom>
        </p:spPr>
        <p:txBody>
          <a:bodyPr wrap="square">
            <a:spAutoFit/>
          </a:bodyPr>
          <a:lstStyle/>
          <a:p>
            <a:pPr algn="just">
              <a:defRPr/>
            </a:pPr>
            <a:r>
              <a:rPr lang="ru-RU" sz="2000" b="1" dirty="0">
                <a:latin typeface="Times New Roman" pitchFamily="18" charset="0"/>
                <a:cs typeface="Times New Roman" pitchFamily="18" charset="0"/>
              </a:rPr>
              <a:t>Рабочая смесь, сгорев в цилиндре двигателя, превращается в отработавшие газы и в такте выпуска удаляется из цилиндра двигателя. Отработавшие газы имеют очень высокую температуру, и их выход из цилиндра сопровождается оглушительным шумом. К тому же выхлопные газы содержат много вредных для человека примесей.</a:t>
            </a:r>
          </a:p>
          <a:p>
            <a:pPr algn="just">
              <a:defRPr/>
            </a:pPr>
            <a:r>
              <a:rPr lang="ru-RU" sz="2000" b="1" dirty="0">
                <a:latin typeface="Times New Roman" pitchFamily="18" charset="0"/>
                <a:cs typeface="Times New Roman" pitchFamily="18" charset="0"/>
              </a:rPr>
              <a:t>Чтобы снизить шум и токсичность (содержание вредных примесей), в автомо­бильном двигателе установлена </a:t>
            </a:r>
            <a:r>
              <a:rPr lang="ru-RU" sz="2000" b="1" dirty="0">
                <a:solidFill>
                  <a:srgbClr val="7030A0"/>
                </a:solidFill>
                <a:latin typeface="Times New Roman" pitchFamily="18" charset="0"/>
                <a:cs typeface="Times New Roman" pitchFamily="18" charset="0"/>
              </a:rPr>
              <a:t>система выпуска</a:t>
            </a:r>
            <a:r>
              <a:rPr lang="ru-RU" sz="2000" b="1" dirty="0">
                <a:latin typeface="Times New Roman" pitchFamily="18" charset="0"/>
                <a:cs typeface="Times New Roman" pitchFamily="18" charset="0"/>
              </a:rPr>
              <a:t>.</a:t>
            </a:r>
          </a:p>
          <a:p>
            <a:pPr algn="just">
              <a:defRPr/>
            </a:pPr>
            <a:r>
              <a:rPr lang="ru-RU" sz="2000" b="1" dirty="0">
                <a:latin typeface="Times New Roman" pitchFamily="18" charset="0"/>
                <a:cs typeface="Times New Roman" pitchFamily="18" charset="0"/>
              </a:rPr>
              <a:t>Сразу же после цилиндра выхлопные газы попадают в выпускной коллектор, а затем – в приёмную трубу глушителя. Часто между ними устанавливается ней­трализатор, который, как фильтр, снижает вредные примеси. Далее выхлопные газы проходят несколько камер глушителя шума и выходят в атмосферу. Их темпе­ратура уже ниже. Шум значительно снижается за счёт того, что внутри камер глу­шителей есть несколько трубок с отверстиями. Поток газов, проходя через лаби­ринты отверстий, теряет свою энергию и, как следствие, шум</a:t>
            </a:r>
            <a:endParaRPr lang="ru-RU" sz="2000" dirty="0"/>
          </a:p>
        </p:txBody>
      </p:sp>
    </p:spTree>
    <p:extLst>
      <p:ext uri="{BB962C8B-B14F-4D97-AF65-F5344CB8AC3E}">
        <p14:creationId xmlns:p14="http://schemas.microsoft.com/office/powerpoint/2010/main" val="1267922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795192425"/>
              </p:ext>
            </p:extLst>
          </p:nvPr>
        </p:nvGraphicFramePr>
        <p:xfrm>
          <a:off x="179512" y="764704"/>
          <a:ext cx="8784976" cy="5425440"/>
        </p:xfrm>
        <a:graphic>
          <a:graphicData uri="http://schemas.openxmlformats.org/drawingml/2006/table">
            <a:tbl>
              <a:tblPr firstRow="1" bandRow="1">
                <a:tableStyleId>{5C22544A-7EE6-4342-B048-85BDC9FD1C3A}</a:tableStyleId>
              </a:tblPr>
              <a:tblGrid>
                <a:gridCol w="5581057"/>
                <a:gridCol w="3203919"/>
              </a:tblGrid>
              <a:tr h="370840">
                <a:tc gridSpan="2">
                  <a:txBody>
                    <a:bodyPr/>
                    <a:lstStyle/>
                    <a:p>
                      <a:pPr algn="ctr"/>
                      <a:r>
                        <a:rPr lang="ru-RU" b="1" dirty="0" smtClean="0">
                          <a:latin typeface="Times New Roman" panose="02020603050405020304" pitchFamily="18" charset="0"/>
                          <a:cs typeface="Times New Roman" panose="02020603050405020304" pitchFamily="18" charset="0"/>
                        </a:rPr>
                        <a:t>Возможные неисправности системы</a:t>
                      </a:r>
                      <a:r>
                        <a:rPr lang="ru-RU" b="1" baseline="0" dirty="0" smtClean="0">
                          <a:latin typeface="Times New Roman" panose="02020603050405020304" pitchFamily="18" charset="0"/>
                          <a:cs typeface="Times New Roman" panose="02020603050405020304" pitchFamily="18" charset="0"/>
                        </a:rPr>
                        <a:t> питания</a:t>
                      </a:r>
                      <a:r>
                        <a:rPr lang="ru-RU" b="1" dirty="0" smtClean="0">
                          <a:latin typeface="Times New Roman" panose="02020603050405020304" pitchFamily="18" charset="0"/>
                          <a:cs typeface="Times New Roman" panose="02020603050405020304" pitchFamily="18" charset="0"/>
                        </a:rPr>
                        <a:t>, их причины и способы устранения</a:t>
                      </a:r>
                      <a:endParaRPr lang="ru-RU" b="1" dirty="0">
                        <a:latin typeface="Times New Roman" panose="02020603050405020304" pitchFamily="18" charset="0"/>
                        <a:cs typeface="Times New Roman" panose="02020603050405020304" pitchFamily="18" charset="0"/>
                      </a:endParaRPr>
                    </a:p>
                  </a:txBody>
                  <a:tcPr/>
                </a:tc>
                <a:tc hMerge="1">
                  <a:txBody>
                    <a:bodyPr/>
                    <a:lstStyle/>
                    <a:p>
                      <a:endParaRPr lang="ru-RU"/>
                    </a:p>
                  </a:txBody>
                  <a:tcPr/>
                </a:tc>
              </a:tr>
              <a:tr h="370840">
                <a:tc>
                  <a:txBody>
                    <a:bodyPr/>
                    <a:lstStyle/>
                    <a:p>
                      <a:pPr algn="ctr"/>
                      <a:r>
                        <a:rPr lang="ru-RU" b="1" dirty="0" smtClean="0">
                          <a:latin typeface="Times New Roman" panose="02020603050405020304" pitchFamily="18" charset="0"/>
                          <a:cs typeface="Times New Roman" panose="02020603050405020304" pitchFamily="18" charset="0"/>
                        </a:rPr>
                        <a:t>Причина неисправности</a:t>
                      </a:r>
                      <a:endParaRPr lang="ru-RU" b="1" dirty="0">
                        <a:latin typeface="Times New Roman" panose="02020603050405020304" pitchFamily="18" charset="0"/>
                        <a:cs typeface="Times New Roman" panose="02020603050405020304" pitchFamily="18" charset="0"/>
                      </a:endParaRPr>
                    </a:p>
                  </a:txBody>
                  <a:tcPr/>
                </a:tc>
                <a:tc>
                  <a:txBody>
                    <a:bodyPr/>
                    <a:lstStyle/>
                    <a:p>
                      <a:pPr algn="ctr"/>
                      <a:r>
                        <a:rPr lang="ru-RU" b="1" dirty="0" smtClean="0">
                          <a:latin typeface="Times New Roman" panose="02020603050405020304" pitchFamily="18" charset="0"/>
                          <a:cs typeface="Times New Roman" panose="02020603050405020304" pitchFamily="18" charset="0"/>
                        </a:rPr>
                        <a:t>Способ устранения</a:t>
                      </a:r>
                      <a:endParaRPr lang="ru-RU" b="1" dirty="0">
                        <a:latin typeface="Times New Roman" panose="02020603050405020304" pitchFamily="18" charset="0"/>
                        <a:cs typeface="Times New Roman" panose="02020603050405020304" pitchFamily="18" charset="0"/>
                      </a:endParaRPr>
                    </a:p>
                  </a:txBody>
                  <a:tcPr/>
                </a:tc>
              </a:tr>
              <a:tr h="370840">
                <a:tc gridSpan="2">
                  <a:txBody>
                    <a:bodyPr/>
                    <a:lstStyle/>
                    <a:p>
                      <a:pPr algn="ctr"/>
                      <a:r>
                        <a:rPr lang="ru-RU" b="1" dirty="0" smtClean="0">
                          <a:latin typeface="Times New Roman" panose="02020603050405020304" pitchFamily="18" charset="0"/>
                          <a:cs typeface="Times New Roman" panose="02020603050405020304" pitchFamily="18" charset="0"/>
                        </a:rPr>
                        <a:t>Двигатель не запускается</a:t>
                      </a:r>
                      <a:endParaRPr lang="ru-RU" b="1" dirty="0">
                        <a:latin typeface="Times New Roman" panose="02020603050405020304" pitchFamily="18" charset="0"/>
                        <a:cs typeface="Times New Roman" panose="02020603050405020304" pitchFamily="18" charset="0"/>
                      </a:endParaRPr>
                    </a:p>
                  </a:txBody>
                  <a:tcPr/>
                </a:tc>
                <a:tc hMerge="1">
                  <a:txBody>
                    <a:bodyPr/>
                    <a:lstStyle/>
                    <a:p>
                      <a:endParaRPr lang="ru-RU"/>
                    </a:p>
                  </a:txBody>
                  <a:tcPr/>
                </a:tc>
              </a:tr>
              <a:tr h="370840">
                <a:tc>
                  <a:txBody>
                    <a:bodyPr/>
                    <a:lstStyle/>
                    <a:p>
                      <a:pPr algn="l"/>
                      <a:r>
                        <a:rPr lang="ru-RU" b="1" dirty="0" smtClean="0">
                          <a:latin typeface="Times New Roman" panose="02020603050405020304" pitchFamily="18" charset="0"/>
                          <a:cs typeface="Times New Roman" panose="02020603050405020304" pitchFamily="18" charset="0"/>
                        </a:rPr>
                        <a:t>Отсутствие топлива в баке</a:t>
                      </a:r>
                      <a:endParaRPr lang="ru-RU" b="1" dirty="0">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Залить топливо  </a:t>
                      </a:r>
                      <a:endParaRPr lang="ru-RU" b="1" dirty="0">
                        <a:latin typeface="Times New Roman" panose="02020603050405020304" pitchFamily="18" charset="0"/>
                        <a:cs typeface="Times New Roman" panose="02020603050405020304" pitchFamily="18" charset="0"/>
                      </a:endParaRPr>
                    </a:p>
                  </a:txBody>
                  <a:tcPr/>
                </a:tc>
              </a:tr>
              <a:tr h="370840">
                <a:tc>
                  <a:txBody>
                    <a:bodyPr/>
                    <a:lstStyle/>
                    <a:p>
                      <a:pPr algn="l"/>
                      <a:r>
                        <a:rPr lang="ru-RU" b="1" dirty="0" smtClean="0">
                          <a:latin typeface="Times New Roman" panose="02020603050405020304" pitchFamily="18" charset="0"/>
                          <a:cs typeface="Times New Roman" panose="02020603050405020304" pitchFamily="18" charset="0"/>
                        </a:rPr>
                        <a:t>Засорение </a:t>
                      </a:r>
                      <a:r>
                        <a:rPr lang="ru-RU" b="1" dirty="0" err="1" smtClean="0">
                          <a:latin typeface="Times New Roman" panose="02020603050405020304" pitchFamily="18" charset="0"/>
                          <a:cs typeface="Times New Roman" panose="02020603050405020304" pitchFamily="18" charset="0"/>
                        </a:rPr>
                        <a:t>топливопроводов</a:t>
                      </a:r>
                      <a:endParaRPr lang="ru-RU" b="1" dirty="0">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Продуть </a:t>
                      </a:r>
                      <a:r>
                        <a:rPr lang="ru-RU" b="1" dirty="0" err="1" smtClean="0">
                          <a:latin typeface="Times New Roman" panose="02020603050405020304" pitchFamily="18" charset="0"/>
                          <a:cs typeface="Times New Roman" panose="02020603050405020304" pitchFamily="18" charset="0"/>
                        </a:rPr>
                        <a:t>топливопроводы</a:t>
                      </a:r>
                      <a:endParaRPr lang="ru-RU" b="1" dirty="0">
                        <a:latin typeface="Times New Roman" panose="02020603050405020304" pitchFamily="18" charset="0"/>
                        <a:cs typeface="Times New Roman" panose="02020603050405020304" pitchFamily="18" charset="0"/>
                      </a:endParaRPr>
                    </a:p>
                  </a:txBody>
                  <a:tcPr/>
                </a:tc>
              </a:tr>
              <a:tr h="370840">
                <a:tc>
                  <a:txBody>
                    <a:bodyPr/>
                    <a:lstStyle/>
                    <a:p>
                      <a:pPr algn="l"/>
                      <a:r>
                        <a:rPr lang="ru-RU" b="1" dirty="0" smtClean="0">
                          <a:latin typeface="Times New Roman" panose="02020603050405020304" pitchFamily="18" charset="0"/>
                          <a:cs typeface="Times New Roman" panose="02020603050405020304" pitchFamily="18" charset="0"/>
                        </a:rPr>
                        <a:t>Засорение топливных фильтров</a:t>
                      </a:r>
                      <a:endParaRPr lang="ru-RU" b="1" dirty="0">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Промыть фильтры</a:t>
                      </a:r>
                      <a:endParaRPr lang="ru-RU" b="1" dirty="0">
                        <a:latin typeface="Times New Roman" panose="02020603050405020304" pitchFamily="18" charset="0"/>
                        <a:cs typeface="Times New Roman" panose="02020603050405020304" pitchFamily="18" charset="0"/>
                      </a:endParaRPr>
                    </a:p>
                  </a:txBody>
                  <a:tcPr/>
                </a:tc>
              </a:tr>
              <a:tr h="370840">
                <a:tc>
                  <a:txBody>
                    <a:bodyPr/>
                    <a:lstStyle/>
                    <a:p>
                      <a:pPr algn="l"/>
                      <a:r>
                        <a:rPr lang="ru-RU" b="1" dirty="0" smtClean="0">
                          <a:latin typeface="Times New Roman" panose="02020603050405020304" pitchFamily="18" charset="0"/>
                          <a:cs typeface="Times New Roman" panose="02020603050405020304" pitchFamily="18" charset="0"/>
                        </a:rPr>
                        <a:t>Неисправность бензонасоса: </a:t>
                      </a:r>
                    </a:p>
                    <a:p>
                      <a:pPr marL="285750" indent="-285750" algn="l">
                        <a:buFont typeface="Arial" panose="020B0604020202020204" pitchFamily="34" charset="0"/>
                        <a:buChar char="•"/>
                      </a:pPr>
                      <a:r>
                        <a:rPr lang="ru-RU" b="1" dirty="0" smtClean="0">
                          <a:latin typeface="Times New Roman" panose="02020603050405020304" pitchFamily="18" charset="0"/>
                          <a:cs typeface="Times New Roman" panose="02020603050405020304" pitchFamily="18" charset="0"/>
                        </a:rPr>
                        <a:t>повреждение диафрагмы</a:t>
                      </a:r>
                    </a:p>
                    <a:p>
                      <a:pPr marL="285750" indent="-285750" algn="l">
                        <a:buFont typeface="Arial" panose="020B0604020202020204" pitchFamily="34" charset="0"/>
                        <a:buChar char="•"/>
                      </a:pPr>
                      <a:r>
                        <a:rPr lang="ru-RU" b="1" dirty="0" smtClean="0">
                          <a:latin typeface="Times New Roman" panose="02020603050405020304" pitchFamily="18" charset="0"/>
                          <a:cs typeface="Times New Roman" panose="02020603050405020304" pitchFamily="18" charset="0"/>
                        </a:rPr>
                        <a:t>засорение клапанов</a:t>
                      </a:r>
                    </a:p>
                    <a:p>
                      <a:pPr marL="285750" indent="-285750" algn="l">
                        <a:buFont typeface="Arial" panose="020B0604020202020204" pitchFamily="34" charset="0"/>
                        <a:buChar char="•"/>
                      </a:pPr>
                      <a:r>
                        <a:rPr lang="ru-RU" b="1" dirty="0" smtClean="0">
                          <a:latin typeface="Times New Roman" panose="02020603050405020304" pitchFamily="18" charset="0"/>
                          <a:cs typeface="Times New Roman" panose="02020603050405020304" pitchFamily="18" charset="0"/>
                        </a:rPr>
                        <a:t>засорение сетчатого фильтра</a:t>
                      </a:r>
                      <a:endParaRPr lang="ru-RU" b="1" dirty="0">
                        <a:latin typeface="Times New Roman" panose="02020603050405020304" pitchFamily="18" charset="0"/>
                        <a:cs typeface="Times New Roman" panose="02020603050405020304" pitchFamily="18" charset="0"/>
                      </a:endParaRPr>
                    </a:p>
                  </a:txBody>
                  <a:tcPr/>
                </a:tc>
                <a:tc>
                  <a:txBody>
                    <a:bodyPr/>
                    <a:lstStyle/>
                    <a:p>
                      <a:endParaRPr lang="ru-RU" b="1"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Заменить диафрагму</a:t>
                      </a:r>
                    </a:p>
                    <a:p>
                      <a:r>
                        <a:rPr lang="ru-RU" b="1" dirty="0" smtClean="0">
                          <a:latin typeface="Times New Roman" panose="02020603050405020304" pitchFamily="18" charset="0"/>
                          <a:cs typeface="Times New Roman" panose="02020603050405020304" pitchFamily="18" charset="0"/>
                        </a:rPr>
                        <a:t>Промыть клапаны</a:t>
                      </a:r>
                    </a:p>
                    <a:p>
                      <a:r>
                        <a:rPr lang="ru-RU" b="1" dirty="0" smtClean="0">
                          <a:latin typeface="Times New Roman" panose="02020603050405020304" pitchFamily="18" charset="0"/>
                          <a:cs typeface="Times New Roman" panose="02020603050405020304" pitchFamily="18" charset="0"/>
                        </a:rPr>
                        <a:t>Промыть фильтр</a:t>
                      </a:r>
                      <a:endParaRPr lang="ru-RU" b="1" dirty="0">
                        <a:latin typeface="Times New Roman" panose="02020603050405020304" pitchFamily="18" charset="0"/>
                        <a:cs typeface="Times New Roman" panose="02020603050405020304" pitchFamily="18" charset="0"/>
                      </a:endParaRPr>
                    </a:p>
                  </a:txBody>
                  <a:tcPr/>
                </a:tc>
              </a:tr>
              <a:tr h="370840">
                <a:tc>
                  <a:txBody>
                    <a:bodyPr/>
                    <a:lstStyle/>
                    <a:p>
                      <a:pPr algn="l"/>
                      <a:r>
                        <a:rPr lang="ru-RU" b="1" dirty="0" smtClean="0">
                          <a:latin typeface="Times New Roman" panose="02020603050405020304" pitchFamily="18" charset="0"/>
                          <a:cs typeface="Times New Roman" panose="02020603050405020304" pitchFamily="18" charset="0"/>
                        </a:rPr>
                        <a:t>Неисправность карбюратора:</a:t>
                      </a:r>
                    </a:p>
                    <a:p>
                      <a:pPr marL="285750" indent="-285750" algn="l">
                        <a:buFont typeface="Arial" panose="020B0604020202020204" pitchFamily="34" charset="0"/>
                        <a:buChar char="•"/>
                      </a:pPr>
                      <a:r>
                        <a:rPr lang="ru-RU" b="1" dirty="0" smtClean="0">
                          <a:latin typeface="Times New Roman" panose="02020603050405020304" pitchFamily="18" charset="0"/>
                          <a:cs typeface="Times New Roman" panose="02020603050405020304" pitchFamily="18" charset="0"/>
                        </a:rPr>
                        <a:t>несоответствие уровня топлива в поплавковой камере</a:t>
                      </a:r>
                    </a:p>
                    <a:p>
                      <a:pPr marL="285750" indent="-285750" algn="l">
                        <a:buFont typeface="Arial" panose="020B0604020202020204" pitchFamily="34" charset="0"/>
                        <a:buChar char="•"/>
                      </a:pPr>
                      <a:endParaRPr lang="ru-RU" b="1" dirty="0" smtClean="0">
                        <a:latin typeface="Times New Roman" panose="02020603050405020304" pitchFamily="18" charset="0"/>
                        <a:cs typeface="Times New Roman" panose="02020603050405020304" pitchFamily="18" charset="0"/>
                      </a:endParaRPr>
                    </a:p>
                    <a:p>
                      <a:pPr marL="285750" indent="-285750" algn="l">
                        <a:buFont typeface="Arial" panose="020B0604020202020204" pitchFamily="34" charset="0"/>
                        <a:buChar char="•"/>
                      </a:pPr>
                      <a:r>
                        <a:rPr lang="ru-RU" b="1" dirty="0" smtClean="0">
                          <a:latin typeface="Times New Roman" panose="02020603050405020304" pitchFamily="18" charset="0"/>
                          <a:cs typeface="Times New Roman" panose="02020603050405020304" pitchFamily="18" charset="0"/>
                        </a:rPr>
                        <a:t>заедание игольчатого клапана в закрытом положении</a:t>
                      </a:r>
                    </a:p>
                    <a:p>
                      <a:pPr marL="285750" indent="-285750" algn="l">
                        <a:buFont typeface="Arial" panose="020B0604020202020204" pitchFamily="34" charset="0"/>
                        <a:buChar char="•"/>
                      </a:pPr>
                      <a:r>
                        <a:rPr lang="ru-RU" b="1" dirty="0" smtClean="0">
                          <a:latin typeface="Times New Roman" panose="02020603050405020304" pitchFamily="18" charset="0"/>
                          <a:cs typeface="Times New Roman" panose="02020603050405020304" pitchFamily="18" charset="0"/>
                        </a:rPr>
                        <a:t>засорение жиклеров</a:t>
                      </a:r>
                      <a:endParaRPr lang="ru-RU" b="1"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b="1" dirty="0" smtClean="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Проверить и отрегулировать положение поплавка</a:t>
                      </a:r>
                    </a:p>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Промыть клапан, устранить заедание</a:t>
                      </a:r>
                    </a:p>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Продуть жиклёры</a:t>
                      </a:r>
                    </a:p>
                  </a:txBody>
                  <a:tcPr/>
                </a:tc>
              </a:tr>
            </a:tbl>
          </a:graphicData>
        </a:graphic>
      </p:graphicFrame>
    </p:spTree>
    <p:extLst>
      <p:ext uri="{BB962C8B-B14F-4D97-AF65-F5344CB8AC3E}">
        <p14:creationId xmlns:p14="http://schemas.microsoft.com/office/powerpoint/2010/main" val="968845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637381861"/>
              </p:ext>
            </p:extLst>
          </p:nvPr>
        </p:nvGraphicFramePr>
        <p:xfrm>
          <a:off x="179512" y="476672"/>
          <a:ext cx="8784976" cy="5337617"/>
        </p:xfrm>
        <a:graphic>
          <a:graphicData uri="http://schemas.openxmlformats.org/drawingml/2006/table">
            <a:tbl>
              <a:tblPr firstRow="1" bandRow="1">
                <a:tableStyleId>{5C22544A-7EE6-4342-B048-85BDC9FD1C3A}</a:tableStyleId>
              </a:tblPr>
              <a:tblGrid>
                <a:gridCol w="4957531"/>
                <a:gridCol w="3827445"/>
              </a:tblGrid>
              <a:tr h="480331">
                <a:tc gridSpan="2">
                  <a:txBody>
                    <a:bodyPr/>
                    <a:lstStyle/>
                    <a:p>
                      <a:pPr algn="ctr"/>
                      <a:r>
                        <a:rPr lang="ru-RU" sz="2000" b="1" dirty="0" smtClean="0">
                          <a:solidFill>
                            <a:schemeClr val="accent2">
                              <a:lumMod val="60000"/>
                              <a:lumOff val="40000"/>
                            </a:schemeClr>
                          </a:solidFill>
                          <a:latin typeface="Times New Roman" panose="02020603050405020304" pitchFamily="18" charset="0"/>
                          <a:cs typeface="Times New Roman" panose="02020603050405020304" pitchFamily="18" charset="0"/>
                        </a:rPr>
                        <a:t>Возможные неисправности системы питания, их причины и способы устранения</a:t>
                      </a:r>
                      <a:endParaRPr lang="ru-RU" sz="2000" b="1" dirty="0">
                        <a:solidFill>
                          <a:schemeClr val="accent2">
                            <a:lumMod val="60000"/>
                            <a:lumOff val="40000"/>
                          </a:schemeClr>
                        </a:solidFill>
                        <a:latin typeface="Times New Roman" panose="02020603050405020304" pitchFamily="18" charset="0"/>
                        <a:cs typeface="Times New Roman" panose="02020603050405020304" pitchFamily="18" charset="0"/>
                      </a:endParaRPr>
                    </a:p>
                  </a:txBody>
                  <a:tcPr/>
                </a:tc>
                <a:tc hMerge="1">
                  <a:txBody>
                    <a:bodyPr/>
                    <a:lstStyle/>
                    <a:p>
                      <a:endParaRPr lang="ru-RU"/>
                    </a:p>
                  </a:txBody>
                  <a:tcPr/>
                </a:tc>
              </a:tr>
              <a:tr h="480331">
                <a:tc>
                  <a:txBody>
                    <a:bodyPr/>
                    <a:lstStyle/>
                    <a:p>
                      <a:pPr algn="ctr"/>
                      <a:r>
                        <a:rPr lang="ru-RU" b="1" dirty="0" smtClean="0">
                          <a:latin typeface="Times New Roman" panose="02020603050405020304" pitchFamily="18" charset="0"/>
                          <a:cs typeface="Times New Roman" panose="02020603050405020304" pitchFamily="18" charset="0"/>
                        </a:rPr>
                        <a:t>Причина неисправности</a:t>
                      </a:r>
                      <a:endParaRPr lang="ru-RU" b="1" dirty="0">
                        <a:latin typeface="Times New Roman" panose="02020603050405020304" pitchFamily="18" charset="0"/>
                        <a:cs typeface="Times New Roman" panose="02020603050405020304" pitchFamily="18" charset="0"/>
                      </a:endParaRPr>
                    </a:p>
                  </a:txBody>
                  <a:tcPr/>
                </a:tc>
                <a:tc>
                  <a:txBody>
                    <a:bodyPr/>
                    <a:lstStyle/>
                    <a:p>
                      <a:pPr algn="ctr"/>
                      <a:r>
                        <a:rPr lang="ru-RU" b="1" dirty="0" smtClean="0">
                          <a:latin typeface="Times New Roman" panose="02020603050405020304" pitchFamily="18" charset="0"/>
                          <a:cs typeface="Times New Roman" panose="02020603050405020304" pitchFamily="18" charset="0"/>
                        </a:rPr>
                        <a:t>Способ устранения</a:t>
                      </a:r>
                      <a:endParaRPr lang="ru-RU" b="1" dirty="0">
                        <a:latin typeface="Times New Roman" panose="02020603050405020304" pitchFamily="18" charset="0"/>
                        <a:cs typeface="Times New Roman" panose="02020603050405020304" pitchFamily="18" charset="0"/>
                      </a:endParaRPr>
                    </a:p>
                  </a:txBody>
                  <a:tcPr/>
                </a:tc>
              </a:tr>
              <a:tr h="480331">
                <a:tc gridSpan="2">
                  <a:txBody>
                    <a:bodyPr/>
                    <a:lstStyle/>
                    <a:p>
                      <a:pPr algn="ctr"/>
                      <a:r>
                        <a:rPr lang="ru-RU" b="1" dirty="0" smtClean="0">
                          <a:latin typeface="Times New Roman" panose="02020603050405020304" pitchFamily="18" charset="0"/>
                          <a:cs typeface="Times New Roman" panose="02020603050405020304" pitchFamily="18" charset="0"/>
                        </a:rPr>
                        <a:t>Двигатель не развивает полной мощности</a:t>
                      </a:r>
                      <a:endParaRPr lang="ru-RU" b="1" dirty="0">
                        <a:latin typeface="Times New Roman" panose="02020603050405020304" pitchFamily="18" charset="0"/>
                        <a:cs typeface="Times New Roman" panose="02020603050405020304" pitchFamily="18" charset="0"/>
                      </a:endParaRPr>
                    </a:p>
                  </a:txBody>
                  <a:tcPr/>
                </a:tc>
                <a:tc hMerge="1">
                  <a:txBody>
                    <a:bodyPr/>
                    <a:lstStyle/>
                    <a:p>
                      <a:endParaRPr lang="ru-RU"/>
                    </a:p>
                  </a:txBody>
                  <a:tcPr/>
                </a:tc>
              </a:tr>
              <a:tr h="829065">
                <a:tc>
                  <a:txBody>
                    <a:bodyPr/>
                    <a:lstStyle/>
                    <a:p>
                      <a:pPr algn="l"/>
                      <a:r>
                        <a:rPr lang="ru-RU" b="1" dirty="0" smtClean="0">
                          <a:latin typeface="Times New Roman" panose="02020603050405020304" pitchFamily="18" charset="0"/>
                          <a:cs typeface="Times New Roman" panose="02020603050405020304" pitchFamily="18" charset="0"/>
                        </a:rPr>
                        <a:t>Засорение воздухоочистителя   </a:t>
                      </a:r>
                      <a:endParaRPr lang="ru-RU" b="1" dirty="0">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Очистить или заменить фильтрующий элемент</a:t>
                      </a:r>
                      <a:endParaRPr lang="ru-RU" b="1" dirty="0">
                        <a:latin typeface="Times New Roman" panose="02020603050405020304" pitchFamily="18" charset="0"/>
                        <a:cs typeface="Times New Roman" panose="02020603050405020304" pitchFamily="18" charset="0"/>
                      </a:endParaRPr>
                    </a:p>
                  </a:txBody>
                  <a:tcPr/>
                </a:tc>
              </a:tr>
              <a:tr h="829065">
                <a:tc>
                  <a:txBody>
                    <a:bodyPr/>
                    <a:lstStyle/>
                    <a:p>
                      <a:pPr algn="l"/>
                      <a:r>
                        <a:rPr lang="ru-RU" b="1" dirty="0" smtClean="0">
                          <a:latin typeface="Times New Roman" panose="02020603050405020304" pitchFamily="18" charset="0"/>
                          <a:cs typeface="Times New Roman" panose="02020603050405020304" pitchFamily="18" charset="0"/>
                        </a:rPr>
                        <a:t>Неполное открытие дроссельных заслонок карбюратора</a:t>
                      </a:r>
                      <a:endParaRPr lang="ru-RU" b="1" dirty="0">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Отрегулировать привод дроссельных заслонок</a:t>
                      </a:r>
                      <a:endParaRPr lang="ru-RU" b="1" dirty="0">
                        <a:latin typeface="Times New Roman" panose="02020603050405020304" pitchFamily="18" charset="0"/>
                        <a:cs typeface="Times New Roman" panose="02020603050405020304" pitchFamily="18" charset="0"/>
                      </a:endParaRPr>
                    </a:p>
                  </a:txBody>
                  <a:tcPr/>
                </a:tc>
              </a:tr>
              <a:tr h="829065">
                <a:tc>
                  <a:txBody>
                    <a:bodyPr/>
                    <a:lstStyle/>
                    <a:p>
                      <a:pPr algn="l"/>
                      <a:r>
                        <a:rPr lang="ru-RU" b="1" dirty="0" smtClean="0">
                          <a:latin typeface="Times New Roman" panose="02020603050405020304" pitchFamily="18" charset="0"/>
                          <a:cs typeface="Times New Roman" panose="02020603050405020304" pitchFamily="18" charset="0"/>
                        </a:rPr>
                        <a:t>Неисправность топливного насоса</a:t>
                      </a:r>
                      <a:endParaRPr lang="ru-RU" b="1" dirty="0">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Проверить работу насоса и заменить изношенные детали</a:t>
                      </a:r>
                      <a:endParaRPr lang="ru-RU" b="1" dirty="0">
                        <a:latin typeface="Times New Roman" panose="02020603050405020304" pitchFamily="18" charset="0"/>
                        <a:cs typeface="Times New Roman" panose="02020603050405020304" pitchFamily="18" charset="0"/>
                      </a:endParaRPr>
                    </a:p>
                  </a:txBody>
                  <a:tcPr/>
                </a:tc>
              </a:tr>
              <a:tr h="1184379">
                <a:tc>
                  <a:txBody>
                    <a:bodyPr/>
                    <a:lstStyle/>
                    <a:p>
                      <a:pPr algn="l"/>
                      <a:r>
                        <a:rPr lang="ru-RU" b="1" dirty="0" smtClean="0">
                          <a:latin typeface="Times New Roman" panose="02020603050405020304" pitchFamily="18" charset="0"/>
                          <a:cs typeface="Times New Roman" panose="02020603050405020304" pitchFamily="18" charset="0"/>
                        </a:rPr>
                        <a:t>Неисправность карбюратора</a:t>
                      </a:r>
                      <a:endParaRPr lang="ru-RU" b="1" dirty="0">
                        <a:latin typeface="Times New Roman" panose="02020603050405020304" pitchFamily="18" charset="0"/>
                        <a:cs typeface="Times New Roman" panose="02020603050405020304" pitchFamily="18" charset="0"/>
                      </a:endParaRPr>
                    </a:p>
                  </a:txBody>
                  <a:tcPr/>
                </a:tc>
                <a:tc>
                  <a:txBody>
                    <a:bodyPr/>
                    <a:lstStyle/>
                    <a:p>
                      <a:r>
                        <a:rPr lang="ru-RU" b="1" dirty="0" smtClean="0">
                          <a:latin typeface="Times New Roman" panose="02020603050405020304" pitchFamily="18" charset="0"/>
                          <a:cs typeface="Times New Roman" panose="02020603050405020304" pitchFamily="18" charset="0"/>
                        </a:rPr>
                        <a:t>Проверить и отрегулировать положение поплавка, продуть жиклёры, отрегулировать приводы заслонок</a:t>
                      </a:r>
                      <a:endParaRPr lang="ru-RU" b="1"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3340369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786779"/>
            <a:ext cx="3096344" cy="2585323"/>
          </a:xfrm>
          <a:prstGeom prst="rect">
            <a:avLst/>
          </a:prstGeom>
        </p:spPr>
        <p:txBody>
          <a:bodyPr wrap="square">
            <a:spAutoFit/>
          </a:bodyPr>
          <a:lstStyle/>
          <a:p>
            <a:pPr algn="just">
              <a:defRPr/>
            </a:pPr>
            <a:r>
              <a:rPr lang="ru-RU" b="1" dirty="0">
                <a:latin typeface="Times New Roman" pitchFamily="18" charset="0"/>
                <a:cs typeface="Times New Roman" pitchFamily="18" charset="0"/>
              </a:rPr>
              <a:t>Система питания карбюраторного двигателя состоит из:</a:t>
            </a:r>
          </a:p>
          <a:p>
            <a:pPr algn="just">
              <a:defRPr/>
            </a:pPr>
            <a:r>
              <a:rPr lang="ru-RU" b="1" dirty="0">
                <a:latin typeface="Times New Roman" pitchFamily="18" charset="0"/>
                <a:cs typeface="Times New Roman" pitchFamily="18" charset="0"/>
              </a:rPr>
              <a:t>топливного бака;</a:t>
            </a:r>
          </a:p>
          <a:p>
            <a:pPr algn="just">
              <a:defRPr/>
            </a:pPr>
            <a:r>
              <a:rPr lang="ru-RU" b="1" dirty="0" err="1">
                <a:latin typeface="Times New Roman" pitchFamily="18" charset="0"/>
                <a:cs typeface="Times New Roman" pitchFamily="18" charset="0"/>
              </a:rPr>
              <a:t>топливопроводов</a:t>
            </a:r>
            <a:r>
              <a:rPr lang="ru-RU" b="1" dirty="0">
                <a:latin typeface="Times New Roman" pitchFamily="18" charset="0"/>
                <a:cs typeface="Times New Roman" pitchFamily="18" charset="0"/>
              </a:rPr>
              <a:t>;</a:t>
            </a:r>
          </a:p>
          <a:p>
            <a:pPr algn="just">
              <a:defRPr/>
            </a:pPr>
            <a:r>
              <a:rPr lang="ru-RU" b="1" dirty="0">
                <a:latin typeface="Times New Roman" pitchFamily="18" charset="0"/>
                <a:cs typeface="Times New Roman" pitchFamily="18" charset="0"/>
              </a:rPr>
              <a:t>фильтров очистки топлива;</a:t>
            </a:r>
          </a:p>
          <a:p>
            <a:pPr algn="just">
              <a:defRPr/>
            </a:pPr>
            <a:r>
              <a:rPr lang="ru-RU" b="1" dirty="0">
                <a:latin typeface="Times New Roman" pitchFamily="18" charset="0"/>
                <a:cs typeface="Times New Roman" pitchFamily="18" charset="0"/>
              </a:rPr>
              <a:t>топливного насоса;</a:t>
            </a:r>
          </a:p>
          <a:p>
            <a:pPr algn="just">
              <a:defRPr/>
            </a:pPr>
            <a:r>
              <a:rPr lang="ru-RU" b="1" dirty="0">
                <a:latin typeface="Times New Roman" pitchFamily="18" charset="0"/>
                <a:cs typeface="Times New Roman" pitchFamily="18" charset="0"/>
              </a:rPr>
              <a:t>воздушного фильтра;</a:t>
            </a:r>
          </a:p>
          <a:p>
            <a:pPr algn="just">
              <a:defRPr/>
            </a:pPr>
            <a:r>
              <a:rPr lang="ru-RU" b="1" dirty="0">
                <a:latin typeface="Times New Roman" pitchFamily="18" charset="0"/>
                <a:cs typeface="Times New Roman" pitchFamily="18" charset="0"/>
              </a:rPr>
              <a:t>карбюратора.</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76672"/>
            <a:ext cx="5832648" cy="4002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5159" y="4817412"/>
            <a:ext cx="9144000" cy="2031325"/>
          </a:xfrm>
          <a:prstGeom prst="rect">
            <a:avLst/>
          </a:prstGeom>
        </p:spPr>
        <p:txBody>
          <a:bodyPr wrap="square">
            <a:spAutoFit/>
          </a:bodyPr>
          <a:lstStyle/>
          <a:p>
            <a:pPr algn="just">
              <a:defRPr/>
            </a:pPr>
            <a:r>
              <a:rPr lang="ru-RU" b="1" dirty="0">
                <a:latin typeface="Times New Roman" pitchFamily="18" charset="0"/>
                <a:cs typeface="Times New Roman" pitchFamily="18" charset="0"/>
              </a:rPr>
              <a:t>Схема расположения элементов системы питания карбюраторного двигателя:</a:t>
            </a:r>
          </a:p>
          <a:p>
            <a:pPr algn="just">
              <a:defRPr/>
            </a:pPr>
            <a:r>
              <a:rPr lang="ru-RU" b="1" dirty="0">
                <a:latin typeface="Times New Roman" pitchFamily="18" charset="0"/>
                <a:cs typeface="Times New Roman" pitchFamily="18" charset="0"/>
              </a:rPr>
              <a:t>1 – заливная горловина с пробкой; 2 – топливный бак; 3 – датчик указателя уровня топлива с поплавком; 4 – </a:t>
            </a:r>
            <a:r>
              <a:rPr lang="ru-RU" b="1" dirty="0" err="1">
                <a:latin typeface="Times New Roman" pitchFamily="18" charset="0"/>
                <a:cs typeface="Times New Roman" pitchFamily="18" charset="0"/>
              </a:rPr>
              <a:t>топливозаборник</a:t>
            </a:r>
            <a:r>
              <a:rPr lang="ru-RU" b="1" dirty="0">
                <a:latin typeface="Times New Roman" pitchFamily="18" charset="0"/>
                <a:cs typeface="Times New Roman" pitchFamily="18" charset="0"/>
              </a:rPr>
              <a:t> с фильтром; 5 – </a:t>
            </a:r>
            <a:r>
              <a:rPr lang="ru-RU" b="1" dirty="0" err="1">
                <a:latin typeface="Times New Roman" pitchFamily="18" charset="0"/>
                <a:cs typeface="Times New Roman" pitchFamily="18" charset="0"/>
              </a:rPr>
              <a:t>топливопроводы</a:t>
            </a:r>
            <a:r>
              <a:rPr lang="ru-RU" b="1" dirty="0">
                <a:latin typeface="Times New Roman" pitchFamily="18" charset="0"/>
                <a:cs typeface="Times New Roman" pitchFamily="18" charset="0"/>
              </a:rPr>
              <a:t>; 6 – фильтр тонкой очистки топлива;  7 – топливный насос; 8 – поплавковая камера карбюратора с поплавком; 9 – воздушный фильтр;            10 – смесительная камера карбюратора; 11 – впускной клапан; 12 – впускной трубопровод; 13 – камера сгорания</a:t>
            </a:r>
          </a:p>
        </p:txBody>
      </p:sp>
      <p:sp>
        <p:nvSpPr>
          <p:cNvPr id="5" name="TextBox 4"/>
          <p:cNvSpPr txBox="1"/>
          <p:nvPr/>
        </p:nvSpPr>
        <p:spPr>
          <a:xfrm>
            <a:off x="683568" y="75982"/>
            <a:ext cx="7848872" cy="707886"/>
          </a:xfrm>
          <a:prstGeom prst="rect">
            <a:avLst/>
          </a:prstGeom>
          <a:noFill/>
        </p:spPr>
        <p:txBody>
          <a:bodyPr wrap="square" rtlCol="0">
            <a:spAutoFit/>
          </a:bodyPr>
          <a:lstStyle/>
          <a:p>
            <a:pPr algn="ctr"/>
            <a:r>
              <a:rPr lang="ru-RU" sz="2000" b="1" dirty="0" smtClean="0">
                <a:solidFill>
                  <a:srgbClr val="7030A0"/>
                </a:solidFill>
                <a:latin typeface="Times New Roman" pitchFamily="18" charset="0"/>
                <a:cs typeface="Times New Roman" pitchFamily="18" charset="0"/>
              </a:rPr>
              <a:t>Назначение, устройство и работа системы питания бензинового двигателя</a:t>
            </a:r>
            <a:endParaRPr lang="ru-RU" sz="2000"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1414593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012675502"/>
              </p:ext>
            </p:extLst>
          </p:nvPr>
        </p:nvGraphicFramePr>
        <p:xfrm>
          <a:off x="179513" y="1484784"/>
          <a:ext cx="8784976" cy="3070185"/>
        </p:xfrm>
        <a:graphic>
          <a:graphicData uri="http://schemas.openxmlformats.org/drawingml/2006/table">
            <a:tbl>
              <a:tblPr firstRow="1" bandRow="1">
                <a:tableStyleId>{5C22544A-7EE6-4342-B048-85BDC9FD1C3A}</a:tableStyleId>
              </a:tblPr>
              <a:tblGrid>
                <a:gridCol w="4603847"/>
                <a:gridCol w="4181129"/>
              </a:tblGrid>
              <a:tr h="375416">
                <a:tc gridSpan="2">
                  <a:txBody>
                    <a:bodyPr/>
                    <a:lstStyle/>
                    <a:p>
                      <a:pPr algn="ctr"/>
                      <a:r>
                        <a:rPr lang="ru-RU" b="1" dirty="0" smtClean="0">
                          <a:latin typeface="Times New Roman" panose="02020603050405020304" pitchFamily="18" charset="0"/>
                          <a:cs typeface="Times New Roman" panose="02020603050405020304" pitchFamily="18" charset="0"/>
                        </a:rPr>
                        <a:t>Возможные неисправности системы питания, их причины и способы устранения</a:t>
                      </a:r>
                      <a:endParaRPr lang="ru-RU" b="1" dirty="0">
                        <a:latin typeface="Times New Roman" panose="02020603050405020304" pitchFamily="18" charset="0"/>
                        <a:cs typeface="Times New Roman" panose="02020603050405020304" pitchFamily="18" charset="0"/>
                      </a:endParaRPr>
                    </a:p>
                  </a:txBody>
                  <a:tcPr/>
                </a:tc>
                <a:tc hMerge="1">
                  <a:txBody>
                    <a:bodyPr/>
                    <a:lstStyle/>
                    <a:p>
                      <a:endParaRPr lang="ru-RU"/>
                    </a:p>
                  </a:txBody>
                  <a:tcPr/>
                </a:tc>
              </a:tr>
              <a:tr h="375416">
                <a:tc>
                  <a:txBody>
                    <a:bodyPr/>
                    <a:lstStyle/>
                    <a:p>
                      <a:pPr algn="ctr"/>
                      <a:r>
                        <a:rPr lang="ru-RU" b="1" dirty="0" smtClean="0">
                          <a:latin typeface="Times New Roman" panose="02020603050405020304" pitchFamily="18" charset="0"/>
                          <a:cs typeface="Times New Roman" panose="02020603050405020304" pitchFamily="18" charset="0"/>
                        </a:rPr>
                        <a:t>Причина неисправности</a:t>
                      </a:r>
                      <a:endParaRPr lang="ru-RU" b="1" dirty="0">
                        <a:latin typeface="Times New Roman" panose="02020603050405020304" pitchFamily="18" charset="0"/>
                        <a:cs typeface="Times New Roman" panose="02020603050405020304" pitchFamily="18" charset="0"/>
                      </a:endParaRPr>
                    </a:p>
                  </a:txBody>
                  <a:tcPr/>
                </a:tc>
                <a:tc>
                  <a:txBody>
                    <a:bodyPr/>
                    <a:lstStyle/>
                    <a:p>
                      <a:pPr algn="ctr"/>
                      <a:r>
                        <a:rPr lang="ru-RU" b="1" dirty="0" smtClean="0">
                          <a:latin typeface="Times New Roman" panose="02020603050405020304" pitchFamily="18" charset="0"/>
                          <a:cs typeface="Times New Roman" panose="02020603050405020304" pitchFamily="18" charset="0"/>
                        </a:rPr>
                        <a:t>Способ устранения</a:t>
                      </a:r>
                      <a:endParaRPr lang="ru-RU" b="1" dirty="0">
                        <a:latin typeface="Times New Roman" panose="02020603050405020304" pitchFamily="18" charset="0"/>
                        <a:cs typeface="Times New Roman" panose="02020603050405020304" pitchFamily="18" charset="0"/>
                      </a:endParaRPr>
                    </a:p>
                  </a:txBody>
                  <a:tcPr/>
                </a:tc>
              </a:tr>
              <a:tr h="375416">
                <a:tc gridSpan="2">
                  <a:txBody>
                    <a:bodyPr/>
                    <a:lstStyle/>
                    <a:p>
                      <a:pPr algn="ctr"/>
                      <a:r>
                        <a:rPr lang="ru-RU" b="1" dirty="0" smtClean="0">
                          <a:latin typeface="Times New Roman" panose="02020603050405020304" pitchFamily="18" charset="0"/>
                          <a:cs typeface="Times New Roman" panose="02020603050405020304" pitchFamily="18" charset="0"/>
                        </a:rPr>
                        <a:t>Дымный выпуск отработавших газов</a:t>
                      </a:r>
                      <a:endParaRPr lang="ru-RU" b="1" dirty="0">
                        <a:latin typeface="Times New Roman" panose="02020603050405020304" pitchFamily="18" charset="0"/>
                        <a:cs typeface="Times New Roman" panose="02020603050405020304" pitchFamily="18" charset="0"/>
                      </a:endParaRP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b="1" dirty="0" smtClean="0">
                        <a:latin typeface="Times New Roman" panose="02020603050405020304" pitchFamily="18" charset="0"/>
                        <a:cs typeface="Times New Roman" panose="02020603050405020304" pitchFamily="18" charset="0"/>
                      </a:endParaRPr>
                    </a:p>
                  </a:txBody>
                  <a:tcPr/>
                </a:tc>
              </a:tr>
              <a:tr h="647979">
                <a:tc>
                  <a:txBody>
                    <a:bodyPr/>
                    <a:lstStyle/>
                    <a:p>
                      <a:pPr algn="l"/>
                      <a:r>
                        <a:rPr lang="ru-RU" b="1" dirty="0" smtClean="0">
                          <a:latin typeface="Times New Roman" panose="02020603050405020304" pitchFamily="18" charset="0"/>
                          <a:cs typeface="Times New Roman" panose="02020603050405020304" pitchFamily="18" charset="0"/>
                        </a:rPr>
                        <a:t>Недостаточная подача воздуха</a:t>
                      </a:r>
                      <a:endParaRPr lang="ru-RU" b="1"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Очистить или заменить фильтрующий элемент.</a:t>
                      </a:r>
                    </a:p>
                  </a:txBody>
                  <a:tcPr/>
                </a:tc>
              </a:tr>
              <a:tr h="647979">
                <a:tc>
                  <a:txBody>
                    <a:bodyPr/>
                    <a:lstStyle/>
                    <a:p>
                      <a:pPr algn="l"/>
                      <a:r>
                        <a:rPr lang="ru-RU" b="1" dirty="0" smtClean="0">
                          <a:latin typeface="Times New Roman" panose="02020603050405020304" pitchFamily="18" charset="0"/>
                          <a:cs typeface="Times New Roman" panose="02020603050405020304" pitchFamily="18" charset="0"/>
                        </a:rPr>
                        <a:t>Неполное открытие воздушной заслонки карбюратора</a:t>
                      </a:r>
                      <a:endParaRPr lang="ru-RU" b="1"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Отрегулировать привод воздушной заслонки</a:t>
                      </a:r>
                    </a:p>
                  </a:txBody>
                  <a:tcPr/>
                </a:tc>
              </a:tr>
              <a:tr h="647979">
                <a:tc>
                  <a:txBody>
                    <a:bodyPr/>
                    <a:lstStyle/>
                    <a:p>
                      <a:pPr algn="l"/>
                      <a:r>
                        <a:rPr lang="ru-RU" b="1" dirty="0" smtClean="0">
                          <a:latin typeface="Times New Roman" panose="02020603050405020304" pitchFamily="18" charset="0"/>
                          <a:cs typeface="Times New Roman" panose="02020603050405020304" pitchFamily="18" charset="0"/>
                        </a:rPr>
                        <a:t>Нарушение регулировки карбюратора (очень богатая смесь)</a:t>
                      </a:r>
                      <a:endParaRPr lang="ru-RU" b="1"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Отрегулировать карбюратор</a:t>
                      </a:r>
                    </a:p>
                  </a:txBody>
                  <a:tcPr/>
                </a:tc>
              </a:tr>
            </a:tbl>
          </a:graphicData>
        </a:graphic>
      </p:graphicFrame>
    </p:spTree>
    <p:extLst>
      <p:ext uri="{BB962C8B-B14F-4D97-AF65-F5344CB8AC3E}">
        <p14:creationId xmlns:p14="http://schemas.microsoft.com/office/powerpoint/2010/main" val="1393309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2"/>
          <p:cNvSpPr txBox="1">
            <a:spLocks/>
          </p:cNvSpPr>
          <p:nvPr/>
        </p:nvSpPr>
        <p:spPr>
          <a:xfrm>
            <a:off x="251520" y="260648"/>
            <a:ext cx="8640960" cy="6120680"/>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defRPr/>
            </a:pPr>
            <a:r>
              <a:rPr lang="ru-RU" sz="2000" b="1" dirty="0">
                <a:solidFill>
                  <a:srgbClr val="7030A0"/>
                </a:solidFill>
                <a:latin typeface="Times New Roman" pitchFamily="18" charset="0"/>
                <a:cs typeface="Times New Roman" pitchFamily="18" charset="0"/>
              </a:rPr>
              <a:t>Диагностирование системы питания карбюраторного </a:t>
            </a:r>
            <a:r>
              <a:rPr lang="ru-RU" sz="2000" b="1" dirty="0" smtClean="0">
                <a:solidFill>
                  <a:srgbClr val="7030A0"/>
                </a:solidFill>
                <a:latin typeface="Times New Roman" pitchFamily="18" charset="0"/>
                <a:cs typeface="Times New Roman" pitchFamily="18" charset="0"/>
              </a:rPr>
              <a:t>двигателя</a:t>
            </a:r>
          </a:p>
          <a:p>
            <a:pPr marL="0" indent="0" algn="just">
              <a:buFontTx/>
              <a:buNone/>
              <a:defRPr/>
            </a:pPr>
            <a:r>
              <a:rPr lang="ru-RU" sz="1600" b="1" dirty="0" smtClean="0">
                <a:latin typeface="Times New Roman" pitchFamily="18" charset="0"/>
                <a:cs typeface="Times New Roman" pitchFamily="18" charset="0"/>
              </a:rPr>
              <a:t>При </a:t>
            </a:r>
            <a:r>
              <a:rPr lang="ru-RU" sz="1600" b="1" dirty="0">
                <a:latin typeface="Times New Roman" pitchFamily="18" charset="0"/>
                <a:cs typeface="Times New Roman" pitchFamily="18" charset="0"/>
              </a:rPr>
              <a:t>диагностировании системы питания карбюраторного двигателя определяются и проверяются следующие показатели.</a:t>
            </a:r>
          </a:p>
          <a:p>
            <a:pPr marL="0" indent="0" algn="just">
              <a:buFontTx/>
              <a:buNone/>
              <a:defRPr/>
            </a:pPr>
            <a:r>
              <a:rPr lang="ru-RU" sz="1600" b="1" dirty="0" smtClean="0">
                <a:latin typeface="Times New Roman" pitchFamily="18" charset="0"/>
                <a:cs typeface="Times New Roman" pitchFamily="18" charset="0"/>
              </a:rPr>
              <a:t>1</a:t>
            </a:r>
            <a:r>
              <a:rPr lang="ru-RU" sz="1600" b="1" dirty="0">
                <a:latin typeface="Times New Roman" pitchFamily="18" charset="0"/>
                <a:cs typeface="Times New Roman" pitchFamily="18" charset="0"/>
              </a:rPr>
              <a:t>. Герметичность системы (визуальный контроль).</a:t>
            </a:r>
          </a:p>
          <a:p>
            <a:pPr marL="0" indent="0" algn="just">
              <a:buFontTx/>
              <a:buNone/>
              <a:defRPr/>
            </a:pPr>
            <a:r>
              <a:rPr lang="ru-RU" sz="1600" b="1" dirty="0" smtClean="0">
                <a:latin typeface="Times New Roman" pitchFamily="18" charset="0"/>
                <a:cs typeface="Times New Roman" pitchFamily="18" charset="0"/>
              </a:rPr>
              <a:t>2</a:t>
            </a:r>
            <a:r>
              <a:rPr lang="ru-RU" sz="1600" b="1" dirty="0">
                <a:latin typeface="Times New Roman" pitchFamily="18" charset="0"/>
                <a:cs typeface="Times New Roman" pitchFamily="18" charset="0"/>
              </a:rPr>
              <a:t>. Качество работы топливного насоса. </a:t>
            </a:r>
            <a:endParaRPr lang="ru-RU" sz="1600" b="1" dirty="0" smtClean="0">
              <a:latin typeface="Times New Roman" pitchFamily="18" charset="0"/>
              <a:cs typeface="Times New Roman" pitchFamily="18" charset="0"/>
            </a:endParaRPr>
          </a:p>
          <a:p>
            <a:pPr marL="0" indent="0" algn="just">
              <a:buFontTx/>
              <a:buNone/>
              <a:defRPr/>
            </a:pPr>
            <a:r>
              <a:rPr lang="ru-RU" sz="1600" b="1" dirty="0" smtClean="0">
                <a:latin typeface="Times New Roman" pitchFamily="18" charset="0"/>
                <a:cs typeface="Times New Roman" pitchFamily="18" charset="0"/>
              </a:rPr>
              <a:t>Топливный </a:t>
            </a:r>
            <a:r>
              <a:rPr lang="ru-RU" sz="1600" b="1" dirty="0">
                <a:latin typeface="Times New Roman" pitchFamily="18" charset="0"/>
                <a:cs typeface="Times New Roman" pitchFamily="18" charset="0"/>
              </a:rPr>
              <a:t>насос проверяют непосредственно на двигателе или сняв его с двигателя. Для проверки насоса на двигателе </a:t>
            </a:r>
            <a:r>
              <a:rPr lang="ru-RU" sz="1600" b="1" dirty="0" err="1">
                <a:latin typeface="Times New Roman" pitchFamily="18" charset="0"/>
                <a:cs typeface="Times New Roman" pitchFamily="18" charset="0"/>
              </a:rPr>
              <a:t>топливопровод</a:t>
            </a:r>
            <a:r>
              <a:rPr lang="ru-RU" sz="1600" b="1" dirty="0">
                <a:latin typeface="Times New Roman" pitchFamily="18" charset="0"/>
                <a:cs typeface="Times New Roman" pitchFamily="18" charset="0"/>
              </a:rPr>
              <a:t> отсоединяют от карбюратора и опускают его конец в прозрачный сосуд, заполненный бензином. Если при нажатии на рычаг ручной подкачки из </a:t>
            </a:r>
            <a:r>
              <a:rPr lang="ru-RU" sz="1600" b="1" dirty="0" err="1">
                <a:latin typeface="Times New Roman" pitchFamily="18" charset="0"/>
                <a:cs typeface="Times New Roman" pitchFamily="18" charset="0"/>
              </a:rPr>
              <a:t>топливопровода</a:t>
            </a:r>
            <a:r>
              <a:rPr lang="ru-RU" sz="1600" b="1" dirty="0">
                <a:latin typeface="Times New Roman" pitchFamily="18" charset="0"/>
                <a:cs typeface="Times New Roman" pitchFamily="18" charset="0"/>
              </a:rPr>
              <a:t> выбивает сильная струя топлива, насос исправен. Выход из </a:t>
            </a:r>
            <a:r>
              <a:rPr lang="ru-RU" sz="1600" b="1" dirty="0" err="1">
                <a:latin typeface="Times New Roman" pitchFamily="18" charset="0"/>
                <a:cs typeface="Times New Roman" pitchFamily="18" charset="0"/>
              </a:rPr>
              <a:t>топливопровода</a:t>
            </a:r>
            <a:r>
              <a:rPr lang="ru-RU" sz="1600" b="1" dirty="0">
                <a:latin typeface="Times New Roman" pitchFamily="18" charset="0"/>
                <a:cs typeface="Times New Roman" pitchFamily="18" charset="0"/>
              </a:rPr>
              <a:t> пузырьков воздуха указывает на подсос воздуха </a:t>
            </a:r>
            <a:r>
              <a:rPr lang="ru-RU" sz="1600" b="1" dirty="0" smtClean="0">
                <a:latin typeface="Times New Roman" pitchFamily="18" charset="0"/>
                <a:cs typeface="Times New Roman" pitchFamily="18" charset="0"/>
              </a:rPr>
              <a:t>(не герметичность) </a:t>
            </a:r>
            <a:r>
              <a:rPr lang="ru-RU" sz="1600" b="1" dirty="0">
                <a:latin typeface="Times New Roman" pitchFamily="18" charset="0"/>
                <a:cs typeface="Times New Roman" pitchFamily="18" charset="0"/>
              </a:rPr>
              <a:t>в соединениях </a:t>
            </a:r>
            <a:r>
              <a:rPr lang="ru-RU" sz="1600" b="1" dirty="0" err="1">
                <a:latin typeface="Times New Roman" pitchFamily="18" charset="0"/>
                <a:cs typeface="Times New Roman" pitchFamily="18" charset="0"/>
              </a:rPr>
              <a:t>топлипроводов</a:t>
            </a:r>
            <a:r>
              <a:rPr lang="ru-RU" sz="1600" b="1" dirty="0">
                <a:latin typeface="Times New Roman" pitchFamily="18" charset="0"/>
                <a:cs typeface="Times New Roman" pitchFamily="18" charset="0"/>
              </a:rPr>
              <a:t> или насосе. О повреждении диафрагмы свидетельствует прекращение подачи топлива и его вытекание из отверстия в корпусе насоса. Если при уменьшении или полном прекращении подачи топлива рычаг ручной подкачки перемещается свободно, то это указывает на потерю упругости пружины диафрагмы.</a:t>
            </a:r>
          </a:p>
          <a:p>
            <a:pPr marL="0" indent="0" algn="just">
              <a:buFontTx/>
              <a:buNone/>
              <a:defRPr/>
            </a:pPr>
            <a:r>
              <a:rPr lang="ru-RU" sz="1600" b="1" dirty="0" smtClean="0">
                <a:latin typeface="Times New Roman" pitchFamily="18" charset="0"/>
                <a:cs typeface="Times New Roman" pitchFamily="18" charset="0"/>
              </a:rPr>
              <a:t>Для </a:t>
            </a:r>
            <a:r>
              <a:rPr lang="ru-RU" sz="1600" b="1" dirty="0">
                <a:latin typeface="Times New Roman" pitchFamily="18" charset="0"/>
                <a:cs typeface="Times New Roman" pitchFamily="18" charset="0"/>
              </a:rPr>
              <a:t>обнаружения неисправностей насоса применяются также специальные приборы, состоящие из шланга с наконечниками и манометра. Прибор подключается к системе между насосом и карбюратором, запускается двигатель и измеряется давление, создаваемое насосом. По значению давления и падению давления определяют неисправности насоса и других приборов системы (ослабление пружины диафрагмы, неплотное прилегание клапанов насоса, засорение </a:t>
            </a:r>
            <a:r>
              <a:rPr lang="ru-RU" sz="1600" b="1" dirty="0" err="1">
                <a:latin typeface="Times New Roman" pitchFamily="18" charset="0"/>
                <a:cs typeface="Times New Roman" pitchFamily="18" charset="0"/>
              </a:rPr>
              <a:t>топливопроводов</a:t>
            </a:r>
            <a:r>
              <a:rPr lang="ru-RU" sz="1600" b="1" dirty="0">
                <a:latin typeface="Times New Roman" pitchFamily="18" charset="0"/>
                <a:cs typeface="Times New Roman" pitchFamily="18" charset="0"/>
              </a:rPr>
              <a:t> и фильтров). Для проверки разрежения, создаваемого насосом, используется вакуумметр, который присоединяют к впускному штуцеру насоса. Если значение разрежения ниже номинального, это свидетельствует о </a:t>
            </a:r>
            <a:r>
              <a:rPr lang="ru-RU" sz="1600" b="1" dirty="0" smtClean="0">
                <a:latin typeface="Times New Roman" pitchFamily="18" charset="0"/>
                <a:cs typeface="Times New Roman" pitchFamily="18" charset="0"/>
              </a:rPr>
              <a:t>не герметичности </a:t>
            </a:r>
            <a:r>
              <a:rPr lang="ru-RU" sz="1600" b="1" dirty="0">
                <a:latin typeface="Times New Roman" pitchFamily="18" charset="0"/>
                <a:cs typeface="Times New Roman" pitchFamily="18" charset="0"/>
              </a:rPr>
              <a:t>выпускного клапана, повреждении диафрагмы или прокладки</a:t>
            </a:r>
            <a:r>
              <a:rPr lang="ru-RU" sz="1600" b="1" dirty="0" smtClean="0">
                <a:latin typeface="Times New Roman" pitchFamily="18" charset="0"/>
                <a:cs typeface="Times New Roman" pitchFamily="18" charset="0"/>
              </a:rPr>
              <a:t>.</a:t>
            </a:r>
            <a:endParaRPr lang="ru-RU" sz="1600" b="1" dirty="0">
              <a:latin typeface="Times New Roman" pitchFamily="18" charset="0"/>
              <a:cs typeface="Times New Roman" pitchFamily="18" charset="0"/>
            </a:endParaRPr>
          </a:p>
        </p:txBody>
      </p:sp>
    </p:spTree>
    <p:extLst>
      <p:ext uri="{BB962C8B-B14F-4D97-AF65-F5344CB8AC3E}">
        <p14:creationId xmlns:p14="http://schemas.microsoft.com/office/powerpoint/2010/main" val="783433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2"/>
          <p:cNvSpPr txBox="1">
            <a:spLocks/>
          </p:cNvSpPr>
          <p:nvPr/>
        </p:nvSpPr>
        <p:spPr>
          <a:xfrm>
            <a:off x="179512" y="332656"/>
            <a:ext cx="8784976" cy="604867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defRPr/>
            </a:pPr>
            <a:r>
              <a:rPr lang="ru-RU" sz="2400" b="1" dirty="0">
                <a:solidFill>
                  <a:srgbClr val="7030A0"/>
                </a:solidFill>
                <a:latin typeface="Times New Roman" pitchFamily="18" charset="0"/>
                <a:cs typeface="Times New Roman" pitchFamily="18" charset="0"/>
              </a:rPr>
              <a:t>Диагностирование системы питания карбюраторного </a:t>
            </a:r>
            <a:r>
              <a:rPr lang="ru-RU" sz="2400" b="1" dirty="0" smtClean="0">
                <a:solidFill>
                  <a:srgbClr val="7030A0"/>
                </a:solidFill>
                <a:latin typeface="Times New Roman" pitchFamily="18" charset="0"/>
                <a:cs typeface="Times New Roman" pitchFamily="18" charset="0"/>
              </a:rPr>
              <a:t>двигателя</a:t>
            </a:r>
          </a:p>
          <a:p>
            <a:pPr marL="0" indent="0" algn="just">
              <a:buFontTx/>
              <a:buNone/>
              <a:defRPr/>
            </a:pPr>
            <a:r>
              <a:rPr lang="ru-RU" sz="1800" b="1" dirty="0" smtClean="0">
                <a:latin typeface="Times New Roman" pitchFamily="18" charset="0"/>
                <a:cs typeface="Times New Roman" pitchFamily="18" charset="0"/>
              </a:rPr>
              <a:t>3</a:t>
            </a:r>
            <a:r>
              <a:rPr lang="ru-RU" sz="1800" b="1" dirty="0">
                <a:latin typeface="Times New Roman" pitchFamily="18" charset="0"/>
                <a:cs typeface="Times New Roman" pitchFamily="18" charset="0"/>
              </a:rPr>
              <a:t>. Уровень топлива в поплавковой камере карбюратора проверяют различными способами (в зависимости от конструктивных особенностей карбюратора): по рискам смотрового окна; по краю контрольного отверстия с пробкой; специальным прибором, работающим по принципу сообщающихся сосудов.</a:t>
            </a:r>
          </a:p>
          <a:p>
            <a:pPr marL="0" indent="0" algn="just">
              <a:buFontTx/>
              <a:buNone/>
              <a:defRPr/>
            </a:pPr>
            <a:r>
              <a:rPr lang="ru-RU" sz="1800" b="1" dirty="0" smtClean="0">
                <a:latin typeface="Times New Roman" pitchFamily="18" charset="0"/>
                <a:cs typeface="Times New Roman" pitchFamily="18" charset="0"/>
              </a:rPr>
              <a:t>4</a:t>
            </a:r>
            <a:r>
              <a:rPr lang="ru-RU" sz="1800" b="1" dirty="0">
                <a:latin typeface="Times New Roman" pitchFamily="18" charset="0"/>
                <a:cs typeface="Times New Roman" pitchFamily="18" charset="0"/>
              </a:rPr>
              <a:t>. </a:t>
            </a:r>
            <a:r>
              <a:rPr lang="ru-RU" sz="1800" b="1" dirty="0" smtClean="0">
                <a:latin typeface="Times New Roman" pitchFamily="18" charset="0"/>
                <a:cs typeface="Times New Roman" pitchFamily="18" charset="0"/>
              </a:rPr>
              <a:t>Герметичность </a:t>
            </a:r>
            <a:r>
              <a:rPr lang="ru-RU" sz="1800" b="1" dirty="0">
                <a:latin typeface="Times New Roman" pitchFamily="18" charset="0"/>
                <a:cs typeface="Times New Roman" pitchFamily="18" charset="0"/>
              </a:rPr>
              <a:t>поплавка проверяют, погружая его в нагретую до 80 °С воду и наблюдая за ним не менее 30 </a:t>
            </a:r>
            <a:r>
              <a:rPr lang="ru-RU" sz="1800" b="1" dirty="0" smtClean="0">
                <a:latin typeface="Times New Roman" pitchFamily="18" charset="0"/>
                <a:cs typeface="Times New Roman" pitchFamily="18" charset="0"/>
              </a:rPr>
              <a:t>сек. </a:t>
            </a:r>
            <a:r>
              <a:rPr lang="ru-RU" sz="1800" b="1" dirty="0">
                <a:latin typeface="Times New Roman" pitchFamily="18" charset="0"/>
                <a:cs typeface="Times New Roman" pitchFamily="18" charset="0"/>
              </a:rPr>
              <a:t>Из негерметичного поплавка появятся пузырьки воздуха. Проверка герметичности игольчатого клапана с достаточной точностью может быть выполнена на снятом с двигателя карбюраторе или отдельно на его крышке с помощью резиновой груши. Если после создания разрежения в штуцере с помощью груши в течение 15 с форма смятой груши не изменилась, то герметичность клапана можно считать достаточной. При этом необходимо следить, чтобы поплавок давил на клапан, перемещая его до упора в седло. Более точная проверка производится с помощью специального вакуумного прибора</a:t>
            </a:r>
            <a:r>
              <a:rPr lang="ru-RU" sz="1800" b="1" dirty="0" smtClean="0">
                <a:latin typeface="Times New Roman" pitchFamily="18" charset="0"/>
                <a:cs typeface="Times New Roman" pitchFamily="18" charset="0"/>
              </a:rPr>
              <a:t>.</a:t>
            </a:r>
            <a:endParaRPr lang="ru-RU" sz="1800" b="1" dirty="0">
              <a:latin typeface="Times New Roman" pitchFamily="18" charset="0"/>
              <a:cs typeface="Times New Roman" pitchFamily="18" charset="0"/>
            </a:endParaRPr>
          </a:p>
        </p:txBody>
      </p:sp>
    </p:spTree>
    <p:extLst>
      <p:ext uri="{BB962C8B-B14F-4D97-AF65-F5344CB8AC3E}">
        <p14:creationId xmlns:p14="http://schemas.microsoft.com/office/powerpoint/2010/main" val="766958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8136" y="3548459"/>
            <a:ext cx="1991106" cy="3309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242" y="4204529"/>
            <a:ext cx="2422520" cy="2624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07504" y="-79653"/>
            <a:ext cx="9036496" cy="3416320"/>
          </a:xfrm>
          <a:prstGeom prst="rect">
            <a:avLst/>
          </a:prstGeom>
        </p:spPr>
        <p:txBody>
          <a:bodyPr wrap="square">
            <a:spAutoFit/>
          </a:bodyPr>
          <a:lstStyle/>
          <a:p>
            <a:pPr algn="just">
              <a:defRPr/>
            </a:pPr>
            <a:r>
              <a:rPr lang="ru-RU" b="1" dirty="0">
                <a:solidFill>
                  <a:srgbClr val="7030A0"/>
                </a:solidFill>
                <a:latin typeface="Times New Roman" pitchFamily="18" charset="0"/>
                <a:cs typeface="Times New Roman" pitchFamily="18" charset="0"/>
              </a:rPr>
              <a:t>Диагностирование системы питания карбюраторного двигателя </a:t>
            </a:r>
          </a:p>
          <a:p>
            <a:pPr algn="just">
              <a:defRPr/>
            </a:pPr>
            <a:r>
              <a:rPr lang="ru-RU" b="1" dirty="0">
                <a:latin typeface="Times New Roman" pitchFamily="18" charset="0"/>
                <a:cs typeface="Times New Roman" pitchFamily="18" charset="0"/>
              </a:rPr>
              <a:t>5. Пропускная способность жиклёров проверяется специальными приборами. Количество воды, протекающей через дозирующее отверстие жиклёра за 1 мин под определённым давлением (1000 мм водяного столба) при температуре воды 19…21 °С, и будет пропускной способностью жиклёра, которая должна соответствовать номинальному значению.</a:t>
            </a:r>
          </a:p>
          <a:p>
            <a:pPr algn="just">
              <a:defRPr/>
            </a:pPr>
            <a:r>
              <a:rPr lang="ru-RU" b="1" dirty="0">
                <a:latin typeface="Times New Roman" pitchFamily="18" charset="0"/>
                <a:cs typeface="Times New Roman" pitchFamily="18" charset="0"/>
              </a:rPr>
              <a:t>Для комплексной проверки карбюраторов применяют специальные стенды, позволяющие измерять практически все основные параметры работы карбюратора: герметичность игольчатого клапана, уровень топлива в поплавковой камере, производительность и работоспособность ускорительного насоса; пропускную способность жиклёров. Эти стенды позволяют также проводить проверку карбюраторов и бензонасосов как отдельно, так и одновременно.</a:t>
            </a:r>
          </a:p>
        </p:txBody>
      </p:sp>
      <p:sp>
        <p:nvSpPr>
          <p:cNvPr id="5" name="Прямоугольник 4"/>
          <p:cNvSpPr/>
          <p:nvPr/>
        </p:nvSpPr>
        <p:spPr>
          <a:xfrm>
            <a:off x="107504" y="3387549"/>
            <a:ext cx="4640632" cy="3416320"/>
          </a:xfrm>
          <a:prstGeom prst="rect">
            <a:avLst/>
          </a:prstGeom>
        </p:spPr>
        <p:txBody>
          <a:bodyPr wrap="square">
            <a:spAutoFit/>
          </a:bodyPr>
          <a:lstStyle/>
          <a:p>
            <a:pPr algn="just">
              <a:defRPr/>
            </a:pPr>
            <a:r>
              <a:rPr lang="ru-RU" b="1" dirty="0" smtClean="0">
                <a:latin typeface="Times New Roman" pitchFamily="18" charset="0"/>
                <a:cs typeface="Times New Roman" pitchFamily="18" charset="0"/>
              </a:rPr>
              <a:t>6.Работоспособность ускорительного насоса</a:t>
            </a:r>
            <a:endParaRPr lang="ru-RU" b="1" dirty="0">
              <a:latin typeface="Times New Roman" pitchFamily="18" charset="0"/>
              <a:cs typeface="Times New Roman" pitchFamily="18" charset="0"/>
            </a:endParaRPr>
          </a:p>
          <a:p>
            <a:pPr algn="just">
              <a:defRPr/>
            </a:pPr>
            <a:r>
              <a:rPr lang="ru-RU" b="1" dirty="0">
                <a:latin typeface="Times New Roman" pitchFamily="18" charset="0"/>
                <a:cs typeface="Times New Roman" pitchFamily="18" charset="0"/>
              </a:rPr>
              <a:t>Для проверки ускорительного насоса карбюратор снимают </a:t>
            </a:r>
            <a:r>
              <a:rPr lang="ru-RU" b="1" dirty="0" smtClean="0">
                <a:latin typeface="Times New Roman" pitchFamily="18" charset="0"/>
                <a:cs typeface="Times New Roman" pitchFamily="18" charset="0"/>
              </a:rPr>
              <a:t>с </a:t>
            </a:r>
            <a:r>
              <a:rPr lang="ru-RU" b="1" dirty="0">
                <a:latin typeface="Times New Roman" pitchFamily="18" charset="0"/>
                <a:cs typeface="Times New Roman" pitchFamily="18" charset="0"/>
              </a:rPr>
              <a:t>двигателя, заполняют поплавковую камеру бензином </a:t>
            </a:r>
          </a:p>
          <a:p>
            <a:pPr algn="just">
              <a:defRPr/>
            </a:pPr>
            <a:r>
              <a:rPr lang="ru-RU" b="1" dirty="0">
                <a:latin typeface="Times New Roman" pitchFamily="18" charset="0"/>
                <a:cs typeface="Times New Roman" pitchFamily="18" charset="0"/>
              </a:rPr>
              <a:t>и устанавливают ёмкость под отверстие смесительной </a:t>
            </a:r>
            <a:r>
              <a:rPr lang="ru-RU" b="1" dirty="0" smtClean="0">
                <a:latin typeface="Times New Roman" pitchFamily="18" charset="0"/>
                <a:cs typeface="Times New Roman" pitchFamily="18" charset="0"/>
              </a:rPr>
              <a:t>камеры </a:t>
            </a:r>
            <a:r>
              <a:rPr lang="ru-RU" b="1" dirty="0">
                <a:latin typeface="Times New Roman" pitchFamily="18" charset="0"/>
                <a:cs typeface="Times New Roman" pitchFamily="18" charset="0"/>
              </a:rPr>
              <a:t>карбюратора. Нажимая на шток ускорительного </a:t>
            </a:r>
          </a:p>
          <a:p>
            <a:pPr algn="just">
              <a:defRPr/>
            </a:pPr>
            <a:r>
              <a:rPr lang="ru-RU" b="1" dirty="0">
                <a:latin typeface="Times New Roman" pitchFamily="18" charset="0"/>
                <a:cs typeface="Times New Roman" pitchFamily="18" charset="0"/>
              </a:rPr>
              <a:t>насоса, делают 10 полных ходов поршня. Количество </a:t>
            </a:r>
            <a:r>
              <a:rPr lang="ru-RU" b="1" dirty="0" smtClean="0">
                <a:latin typeface="Times New Roman" pitchFamily="18" charset="0"/>
                <a:cs typeface="Times New Roman" pitchFamily="18" charset="0"/>
              </a:rPr>
              <a:t>вытекшего </a:t>
            </a:r>
            <a:r>
              <a:rPr lang="ru-RU" b="1" dirty="0">
                <a:latin typeface="Times New Roman" pitchFamily="18" charset="0"/>
                <a:cs typeface="Times New Roman" pitchFamily="18" charset="0"/>
              </a:rPr>
              <a:t>в ёмкость бензина замеряют мензуркой и </a:t>
            </a:r>
            <a:r>
              <a:rPr lang="ru-RU" b="1" dirty="0" smtClean="0">
                <a:latin typeface="Times New Roman" pitchFamily="18" charset="0"/>
                <a:cs typeface="Times New Roman" pitchFamily="18" charset="0"/>
              </a:rPr>
              <a:t>сравнивают </a:t>
            </a:r>
            <a:r>
              <a:rPr lang="ru-RU" b="1" dirty="0">
                <a:latin typeface="Times New Roman" pitchFamily="18" charset="0"/>
                <a:cs typeface="Times New Roman" pitchFamily="18" charset="0"/>
              </a:rPr>
              <a:t>с номинальным значением.</a:t>
            </a:r>
          </a:p>
        </p:txBody>
      </p:sp>
    </p:spTree>
    <p:extLst>
      <p:ext uri="{BB962C8B-B14F-4D97-AF65-F5344CB8AC3E}">
        <p14:creationId xmlns:p14="http://schemas.microsoft.com/office/powerpoint/2010/main" val="2111893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343740"/>
            <a:ext cx="3497707" cy="2438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https://ok-t.ru/helpiksorg/baza5/633808708516.files/image24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4343739"/>
            <a:ext cx="2376264" cy="24385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387622"/>
            <a:ext cx="3275856" cy="2438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467544" y="116632"/>
            <a:ext cx="8064896" cy="3754874"/>
          </a:xfrm>
          <a:prstGeom prst="rect">
            <a:avLst/>
          </a:prstGeom>
        </p:spPr>
        <p:txBody>
          <a:bodyPr wrap="square">
            <a:spAutoFit/>
          </a:bodyPr>
          <a:lstStyle/>
          <a:p>
            <a:pPr algn="ctr">
              <a:defRPr/>
            </a:pPr>
            <a:r>
              <a:rPr lang="ru-RU" sz="2000" b="1" dirty="0">
                <a:solidFill>
                  <a:srgbClr val="7030A0"/>
                </a:solidFill>
                <a:latin typeface="Times New Roman" pitchFamily="18" charset="0"/>
                <a:cs typeface="Times New Roman" pitchFamily="18" charset="0"/>
              </a:rPr>
              <a:t>Диагностирование системы питания карбюраторного двигателя </a:t>
            </a:r>
            <a:endParaRPr lang="ru-RU" sz="2000" b="1" dirty="0" smtClean="0">
              <a:solidFill>
                <a:srgbClr val="7030A0"/>
              </a:solidFill>
              <a:latin typeface="Times New Roman" pitchFamily="18" charset="0"/>
              <a:cs typeface="Times New Roman" pitchFamily="18" charset="0"/>
            </a:endParaRPr>
          </a:p>
          <a:p>
            <a:pPr algn="ctr">
              <a:defRPr/>
            </a:pPr>
            <a:endParaRPr lang="ru-RU" sz="2000" b="1" dirty="0">
              <a:solidFill>
                <a:srgbClr val="7030A0"/>
              </a:solidFill>
              <a:latin typeface="Times New Roman" pitchFamily="18" charset="0"/>
              <a:cs typeface="Times New Roman" pitchFamily="18" charset="0"/>
            </a:endParaRPr>
          </a:p>
          <a:p>
            <a:pPr algn="just">
              <a:defRPr/>
            </a:pPr>
            <a:r>
              <a:rPr lang="ru-RU" b="1" dirty="0">
                <a:latin typeface="Times New Roman" pitchFamily="18" charset="0"/>
                <a:cs typeface="Times New Roman" pitchFamily="18" charset="0"/>
              </a:rPr>
              <a:t>7. Токсичность отработавших газов проверяют на холостом ходу, используя газоанализатор.</a:t>
            </a:r>
          </a:p>
          <a:p>
            <a:pPr algn="just">
              <a:defRPr/>
            </a:pPr>
            <a:r>
              <a:rPr lang="ru-RU" b="1" dirty="0">
                <a:latin typeface="Times New Roman" pitchFamily="18" charset="0"/>
                <a:cs typeface="Times New Roman" pitchFamily="18" charset="0"/>
              </a:rPr>
              <a:t>Перед проведением измерений двигатель должен проработать на менее 1 мин в режиме проверки. Пробоотборник вставляют в выпускную трубу на глубину 300 мм от её среза. Газ засасывается с помощью насоса, размещённого в корпусе прибора, проходит через фильтр и поступает в блок измерения. Анализ газов проводят при минимально устойчивой частоте вращения коленчатого вала на холостом ходу и при частоте вращения, равной 60% от номинальной. Содержание СО при таких измерениях не должно превышать установленных значений.</a:t>
            </a:r>
          </a:p>
          <a:p>
            <a:pPr algn="just">
              <a:defRPr/>
            </a:pPr>
            <a:endParaRPr lang="ru-RU" b="1" dirty="0">
              <a:latin typeface="Times New Roman" pitchFamily="18" charset="0"/>
              <a:cs typeface="Times New Roman" pitchFamily="18" charset="0"/>
            </a:endParaRPr>
          </a:p>
        </p:txBody>
      </p:sp>
      <p:sp>
        <p:nvSpPr>
          <p:cNvPr id="6" name="Прямоугольник 5"/>
          <p:cNvSpPr/>
          <p:nvPr/>
        </p:nvSpPr>
        <p:spPr>
          <a:xfrm>
            <a:off x="2542691" y="3686840"/>
            <a:ext cx="3698577" cy="369332"/>
          </a:xfrm>
          <a:prstGeom prst="rect">
            <a:avLst/>
          </a:prstGeom>
        </p:spPr>
        <p:txBody>
          <a:bodyPr wrap="none">
            <a:spAutoFit/>
          </a:bodyPr>
          <a:lstStyle/>
          <a:p>
            <a:pPr algn="ctr">
              <a:defRPr/>
            </a:pPr>
            <a:r>
              <a:rPr lang="ru-RU" b="1" dirty="0">
                <a:solidFill>
                  <a:srgbClr val="7030A0"/>
                </a:solidFill>
                <a:latin typeface="Times New Roman" pitchFamily="18" charset="0"/>
                <a:cs typeface="Times New Roman" pitchFamily="18" charset="0"/>
              </a:rPr>
              <a:t>Газоанализаторы автомобильные</a:t>
            </a:r>
          </a:p>
        </p:txBody>
      </p:sp>
    </p:spTree>
    <p:extLst>
      <p:ext uri="{BB962C8B-B14F-4D97-AF65-F5344CB8AC3E}">
        <p14:creationId xmlns:p14="http://schemas.microsoft.com/office/powerpoint/2010/main" val="142346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640960" cy="6463308"/>
          </a:xfrm>
          <a:prstGeom prst="rect">
            <a:avLst/>
          </a:prstGeom>
        </p:spPr>
        <p:txBody>
          <a:bodyPr wrap="square">
            <a:spAutoFit/>
          </a:bodyPr>
          <a:lstStyle/>
          <a:p>
            <a:pPr algn="just">
              <a:defRPr/>
            </a:pPr>
            <a:r>
              <a:rPr lang="ru-RU" b="1" dirty="0">
                <a:solidFill>
                  <a:srgbClr val="7030A0"/>
                </a:solidFill>
                <a:latin typeface="Times New Roman" pitchFamily="18" charset="0"/>
                <a:cs typeface="Times New Roman" pitchFamily="18" charset="0"/>
              </a:rPr>
              <a:t>При контрольных осмотрах </a:t>
            </a:r>
            <a:r>
              <a:rPr lang="ru-RU" b="1" dirty="0">
                <a:latin typeface="Times New Roman" pitchFamily="18" charset="0"/>
                <a:cs typeface="Times New Roman" pitchFamily="18" charset="0"/>
              </a:rPr>
              <a:t>проверяют наличие топлива в баках и отсутствие его </a:t>
            </a:r>
            <a:r>
              <a:rPr lang="ru-RU" b="1" dirty="0" err="1">
                <a:latin typeface="Times New Roman" pitchFamily="18" charset="0"/>
                <a:cs typeface="Times New Roman" pitchFamily="18" charset="0"/>
              </a:rPr>
              <a:t>подтеканий</a:t>
            </a:r>
            <a:r>
              <a:rPr lang="ru-RU" b="1" dirty="0">
                <a:latin typeface="Times New Roman" pitchFamily="18" charset="0"/>
                <a:cs typeface="Times New Roman" pitchFamily="18" charset="0"/>
              </a:rPr>
              <a:t> из трубопроводов и приборов системы.</a:t>
            </a:r>
          </a:p>
          <a:p>
            <a:pPr algn="just">
              <a:defRPr/>
            </a:pPr>
            <a:r>
              <a:rPr lang="ru-RU" b="1" dirty="0">
                <a:latin typeface="Times New Roman" pitchFamily="18" charset="0"/>
                <a:cs typeface="Times New Roman" pitchFamily="18" charset="0"/>
              </a:rPr>
              <a:t>При </a:t>
            </a:r>
            <a:r>
              <a:rPr lang="ru-RU" b="1" dirty="0">
                <a:solidFill>
                  <a:srgbClr val="7030A0"/>
                </a:solidFill>
                <a:latin typeface="Times New Roman" pitchFamily="18" charset="0"/>
                <a:cs typeface="Times New Roman" pitchFamily="18" charset="0"/>
              </a:rPr>
              <a:t>ЕТО</a:t>
            </a:r>
            <a:r>
              <a:rPr lang="ru-RU" b="1" dirty="0">
                <a:latin typeface="Times New Roman" pitchFamily="18" charset="0"/>
                <a:cs typeface="Times New Roman" pitchFamily="18" charset="0"/>
              </a:rPr>
              <a:t> проверяют крепление всех приборов и очищают их от грязи и пыли. При работе автомобиля в условиях сильно запыленной местности через день очищают воздушный фильтр от пыли, промывают сетке проверяют уровень и чистоту масла и при необходимости его меняют.</a:t>
            </a:r>
          </a:p>
          <a:p>
            <a:pPr algn="just">
              <a:defRPr/>
            </a:pPr>
            <a:r>
              <a:rPr lang="ru-RU" b="1" dirty="0">
                <a:latin typeface="Times New Roman" pitchFamily="18" charset="0"/>
                <a:cs typeface="Times New Roman" pitchFamily="18" charset="0"/>
              </a:rPr>
              <a:t>При </a:t>
            </a:r>
            <a:r>
              <a:rPr lang="ru-RU" b="1" dirty="0">
                <a:solidFill>
                  <a:srgbClr val="7030A0"/>
                </a:solidFill>
                <a:latin typeface="Times New Roman" pitchFamily="18" charset="0"/>
                <a:cs typeface="Times New Roman" pitchFamily="18" charset="0"/>
              </a:rPr>
              <a:t>ТО-1</a:t>
            </a:r>
            <a:r>
              <a:rPr lang="ru-RU" b="1" dirty="0">
                <a:latin typeface="Times New Roman" pitchFamily="18" charset="0"/>
                <a:cs typeface="Times New Roman" pitchFamily="18" charset="0"/>
              </a:rPr>
              <a:t> проверяют исправность привода управления карбюраторе осматривают соединения выпускных труб и глушителя и при необходимости устраняют пропуск газов, проверяют крепление стоек воздушного фильтра, сливают отстой из фильтра-отстойника и топливных, баков (1...2л), прослушивают работу двигателя, на различной частоте вращения коленчатого вала и при необходимости регулируют устойчивую частоту  вращения холостого хода.</a:t>
            </a:r>
          </a:p>
          <a:p>
            <a:pPr algn="just">
              <a:defRPr/>
            </a:pPr>
            <a:r>
              <a:rPr lang="ru-RU" b="1" dirty="0">
                <a:latin typeface="Times New Roman" pitchFamily="18" charset="0"/>
                <a:cs typeface="Times New Roman" pitchFamily="18" charset="0"/>
              </a:rPr>
              <a:t>При </a:t>
            </a:r>
            <a:r>
              <a:rPr lang="ru-RU" b="1" dirty="0">
                <a:solidFill>
                  <a:srgbClr val="7030A0"/>
                </a:solidFill>
                <a:latin typeface="Times New Roman" pitchFamily="18" charset="0"/>
                <a:cs typeface="Times New Roman" pitchFamily="18" charset="0"/>
              </a:rPr>
              <a:t>ТО-2</a:t>
            </a:r>
            <a:r>
              <a:rPr lang="ru-RU" b="1" dirty="0">
                <a:solidFill>
                  <a:srgbClr val="FF0000"/>
                </a:solidFill>
                <a:latin typeface="Times New Roman" pitchFamily="18" charset="0"/>
                <a:cs typeface="Times New Roman" pitchFamily="18" charset="0"/>
              </a:rPr>
              <a:t> </a:t>
            </a:r>
            <a:r>
              <a:rPr lang="ru-RU" b="1" dirty="0">
                <a:latin typeface="Times New Roman" pitchFamily="18" charset="0"/>
                <a:cs typeface="Times New Roman" pitchFamily="18" charset="0"/>
              </a:rPr>
              <a:t>снимают фильтр-отстойник и фильтр тонкой очистки топлива и промывают их в бензине или керосине, смазывают маслом двигателя датчик ограничителя частоты вращения коленчатого вала, промывают воздушный фильтр и меняют в нем масло, при необходимости промывают топливные баки. В воздушный фильтр заправляется 3,2 л масла, той же марки, что и для двигателя.</a:t>
            </a:r>
          </a:p>
          <a:p>
            <a:pPr algn="just">
              <a:defRPr/>
            </a:pPr>
            <a:r>
              <a:rPr lang="ru-RU" b="1" dirty="0">
                <a:latin typeface="Times New Roman" pitchFamily="18" charset="0"/>
                <a:cs typeface="Times New Roman" pitchFamily="18" charset="0"/>
              </a:rPr>
              <a:t>При </a:t>
            </a:r>
            <a:r>
              <a:rPr lang="ru-RU" b="1" dirty="0">
                <a:solidFill>
                  <a:srgbClr val="7030A0"/>
                </a:solidFill>
                <a:latin typeface="Times New Roman" pitchFamily="18" charset="0"/>
                <a:cs typeface="Times New Roman" pitchFamily="18" charset="0"/>
              </a:rPr>
              <a:t>сезонном обслуживании </a:t>
            </a:r>
            <a:r>
              <a:rPr lang="ru-RU" b="1" dirty="0">
                <a:latin typeface="Times New Roman" pitchFamily="18" charset="0"/>
                <a:cs typeface="Times New Roman" pitchFamily="18" charset="0"/>
              </a:rPr>
              <a:t>промывают топливные баки, воздушные клапаны бака; промывают воздухоподводящую трубку клапана, соединительную трубку; баков, карбюратор и </a:t>
            </a:r>
            <a:r>
              <a:rPr lang="ru-RU" b="1" dirty="0" err="1">
                <a:latin typeface="Times New Roman" pitchFamily="18" charset="0"/>
                <a:cs typeface="Times New Roman" pitchFamily="18" charset="0"/>
              </a:rPr>
              <a:t>топливопровод</a:t>
            </a:r>
            <a:r>
              <a:rPr lang="ru-RU" b="1" dirty="0">
                <a:latin typeface="Times New Roman" pitchFamily="18" charset="0"/>
                <a:cs typeface="Times New Roman" pitchFamily="18" charset="0"/>
              </a:rPr>
              <a:t>, проверяют уровень топлива в поплавковой камере и при необходимости регулируют.</a:t>
            </a:r>
            <a:endParaRPr lang="ru-RU" b="1"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548369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764704"/>
            <a:ext cx="3458402" cy="5714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107504" y="404664"/>
            <a:ext cx="5472608" cy="6309420"/>
          </a:xfrm>
          <a:prstGeom prst="rect">
            <a:avLst/>
          </a:prstGeom>
        </p:spPr>
        <p:txBody>
          <a:bodyPr wrap="square">
            <a:spAutoFit/>
          </a:bodyPr>
          <a:lstStyle/>
          <a:p>
            <a:pPr algn="just">
              <a:defRPr/>
            </a:pPr>
            <a:r>
              <a:rPr lang="ru-RU" b="1" dirty="0">
                <a:solidFill>
                  <a:srgbClr val="7030A0"/>
                </a:solidFill>
                <a:latin typeface="Times New Roman" pitchFamily="18" charset="0"/>
                <a:cs typeface="Times New Roman" pitchFamily="18" charset="0"/>
              </a:rPr>
              <a:t>Регулировку уровня топлива в поплавковой камере </a:t>
            </a:r>
            <a:r>
              <a:rPr lang="ru-RU" sz="1600" b="1" dirty="0">
                <a:latin typeface="Times New Roman" pitchFamily="18" charset="0"/>
                <a:cs typeface="Times New Roman" pitchFamily="18" charset="0"/>
              </a:rPr>
              <a:t>осуществляют путём изменения количества прокладок между корпусом игольчатого клапана и корпусом карбюратора или осторожным подгибанием язычка 8 или кронштейна поплавка. При этом опорная поверхность язычка должна быть перпендикулярна оси игольчатого клапана и не должна иметь зазубрин и вмятин.</a:t>
            </a:r>
          </a:p>
          <a:p>
            <a:pPr algn="just">
              <a:defRPr/>
            </a:pPr>
            <a:r>
              <a:rPr lang="ru-RU" sz="1600" b="1" dirty="0">
                <a:latin typeface="Times New Roman" pitchFamily="18" charset="0"/>
                <a:cs typeface="Times New Roman" pitchFamily="18" charset="0"/>
              </a:rPr>
              <a:t>Расстояние между поплавком и прокладкой 10, прилегающей к крышке карбюратора 1 (размер А), должно соответствовать установленному для данного карбюратора нормативу. Контроль этого расстояния выполняют калибром. Крышку карбюратора при этом следует держать вертикально так, чтобы язычок 8 поплавка слегка касался шарика 5 игольчатого клапана 4, не утапливая его.</a:t>
            </a:r>
          </a:p>
          <a:p>
            <a:pPr algn="just">
              <a:defRPr/>
            </a:pPr>
            <a:r>
              <a:rPr lang="ru-RU" sz="1600" b="1" dirty="0">
                <a:latin typeface="Times New Roman" pitchFamily="18" charset="0"/>
                <a:cs typeface="Times New Roman" pitchFamily="18" charset="0"/>
              </a:rPr>
              <a:t>Величину максимального хода поплавка регулируют подгибанием упора 3. Оттяжная вилка 6 игольчатого клапана не должна препятствовать свободному перемещению поплавка. При установке крышки карбюратора необходимо проверить, не задевает ли поплавок за стенки поплавковой камеры. Необходимый для нормальной работы карбюратора уровень топлива обеспечивает только правильная установка исправных элементов запорного устройства (игольчатого клапана).</a:t>
            </a:r>
            <a:endParaRPr lang="ru-RU" sz="1600" b="1"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33254061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Ð¡ÑÐµÐ¼Ð° ÑÐ°ÑÐ¿Ð¾Ð»Ð¾Ð¶ÐµÐ½Ð¸Ñ Ð¾ÑÐ½Ð¾Ð²Ð½ÑÑ ÑÐµÐ³ÑÐ»Ð¸ÑÐ¾Ð²Ð¾ÑÐ½ÑÑ Ð²Ð¸Ð½ÑÐ¾Ð² Ð² ÐºÐ°ÑÐ±ÑÑÐ°ÑÐ¾ÑÐµ ÐÐÐ 21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4797152"/>
            <a:ext cx="3025978" cy="1908695"/>
          </a:xfrm>
          <a:prstGeom prst="rect">
            <a:avLst/>
          </a:prstGeom>
          <a:noFill/>
          <a:extLst>
            <a:ext uri="{909E8E84-426E-40DD-AFC4-6F175D3DCCD1}">
              <a14:hiddenFill xmlns:a14="http://schemas.microsoft.com/office/drawing/2010/main">
                <a:solidFill>
                  <a:srgbClr val="FFFFFF"/>
                </a:solidFill>
              </a14:hiddenFill>
            </a:ext>
          </a:extLst>
        </p:spPr>
      </p:pic>
      <p:sp>
        <p:nvSpPr>
          <p:cNvPr id="3" name="Подзаголовок 2"/>
          <p:cNvSpPr txBox="1">
            <a:spLocks/>
          </p:cNvSpPr>
          <p:nvPr/>
        </p:nvSpPr>
        <p:spPr>
          <a:xfrm>
            <a:off x="107504" y="44624"/>
            <a:ext cx="8856984" cy="5548675"/>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defRPr/>
            </a:pPr>
            <a:r>
              <a:rPr lang="ru-RU" sz="1800" b="1" dirty="0">
                <a:solidFill>
                  <a:srgbClr val="7030A0"/>
                </a:solidFill>
                <a:latin typeface="Times New Roman" pitchFamily="18" charset="0"/>
                <a:cs typeface="Times New Roman" pitchFamily="18" charset="0"/>
              </a:rPr>
              <a:t>Регулировку </a:t>
            </a:r>
            <a:r>
              <a:rPr lang="ru-RU" sz="1800" b="1" dirty="0" smtClean="0">
                <a:solidFill>
                  <a:srgbClr val="7030A0"/>
                </a:solidFill>
                <a:latin typeface="Times New Roman" pitchFamily="18" charset="0"/>
                <a:cs typeface="Times New Roman" pitchFamily="18" charset="0"/>
              </a:rPr>
              <a:t>карбюратора </a:t>
            </a:r>
            <a:r>
              <a:rPr lang="ru-RU" sz="1800" b="1" dirty="0" smtClean="0">
                <a:latin typeface="Times New Roman" pitchFamily="18" charset="0"/>
                <a:cs typeface="Times New Roman" pitchFamily="18" charset="0"/>
              </a:rPr>
              <a:t>проводят </a:t>
            </a:r>
            <a:r>
              <a:rPr lang="ru-RU" sz="1800" b="1" dirty="0">
                <a:latin typeface="Times New Roman" pitchFamily="18" charset="0"/>
                <a:cs typeface="Times New Roman" pitchFamily="18" charset="0"/>
              </a:rPr>
              <a:t>в период работы двигателя на холостом ходу (прогретый двигатель с исправной системой зажигания). При регулировке карбюратора с последовательным открытием дроссельных заслонок (применяется для двигателей легковых автомобилей) упорным винтом дроссельной заслонки (винт количества) стремятся уменьшить частоту вращения коленчатого вала, а винтом качества смеси – максимально увеличить </a:t>
            </a:r>
            <a:r>
              <a:rPr lang="ru-RU" sz="1800" b="1" dirty="0" smtClean="0">
                <a:latin typeface="Times New Roman" pitchFamily="18" charset="0"/>
                <a:cs typeface="Times New Roman" pitchFamily="18" charset="0"/>
              </a:rPr>
              <a:t>её. </a:t>
            </a:r>
            <a:r>
              <a:rPr lang="ru-RU" sz="1800" b="1" dirty="0">
                <a:latin typeface="Times New Roman" pitchFamily="18" charset="0"/>
                <a:cs typeface="Times New Roman" pitchFamily="18" charset="0"/>
              </a:rPr>
              <a:t>Недостаток такой регулировки – винт качества обогащает смесь, т.е. в отработавших газах повышается содержание СО, которое может превысить установленные нормы.</a:t>
            </a:r>
          </a:p>
          <a:p>
            <a:pPr marL="0" indent="0" algn="just">
              <a:buFontTx/>
              <a:buNone/>
              <a:defRPr/>
            </a:pPr>
            <a:r>
              <a:rPr lang="ru-RU" sz="1800" b="1" dirty="0" smtClean="0">
                <a:latin typeface="Times New Roman" pitchFamily="18" charset="0"/>
                <a:cs typeface="Times New Roman" pitchFamily="18" charset="0"/>
              </a:rPr>
              <a:t>Поэтому </a:t>
            </a:r>
            <a:r>
              <a:rPr lang="ru-RU" sz="1800" b="1" dirty="0">
                <a:latin typeface="Times New Roman" pitchFamily="18" charset="0"/>
                <a:cs typeface="Times New Roman" pitchFamily="18" charset="0"/>
              </a:rPr>
              <a:t>систему холостого хода необходимо регулировать с использованием газоанализатора. Винтом качества устанавливают рекомендуемую для данного двигателя частоту вращения коленчатого вала (по тахометру) на холостом ходу и </a:t>
            </a:r>
            <a:r>
              <a:rPr lang="ru-RU" sz="1800" b="1" dirty="0" smtClean="0">
                <a:latin typeface="Times New Roman" pitchFamily="18" charset="0"/>
                <a:cs typeface="Times New Roman" pitchFamily="18" charset="0"/>
              </a:rPr>
              <a:t>через 10…30 сек. </a:t>
            </a:r>
            <a:r>
              <a:rPr lang="ru-RU" sz="1800" b="1" dirty="0">
                <a:latin typeface="Times New Roman" pitchFamily="18" charset="0"/>
                <a:cs typeface="Times New Roman" pitchFamily="18" charset="0"/>
              </a:rPr>
              <a:t>фиксируют содержание СО в отработавших газах, после чего осторожно поворачивают винт качества на 1/2 оборота, затем на 1/4 оборота, пока содержание СО не уменьшится до требуемого значения. Далее винтом количества восстанавливают частоту вращения коленчатого вала до рекомендуемой. Если окажется, что содержание СО опять превысило норму или двигатель стал работать неустойчиво вследствие обеднения смеси, </a:t>
            </a:r>
            <a:endParaRPr lang="ru-RU" sz="1800" b="1" dirty="0" smtClean="0">
              <a:latin typeface="Times New Roman" pitchFamily="18" charset="0"/>
              <a:cs typeface="Times New Roman" pitchFamily="18" charset="0"/>
            </a:endParaRPr>
          </a:p>
          <a:p>
            <a:pPr marL="0" indent="0">
              <a:buFontTx/>
              <a:buNone/>
              <a:defRPr/>
            </a:pPr>
            <a:r>
              <a:rPr lang="ru-RU" sz="1800" b="1" dirty="0" smtClean="0">
                <a:latin typeface="Times New Roman" pitchFamily="18" charset="0"/>
                <a:cs typeface="Times New Roman" pitchFamily="18" charset="0"/>
              </a:rPr>
              <a:t>то </a:t>
            </a:r>
            <a:r>
              <a:rPr lang="ru-RU" sz="1800" b="1" dirty="0">
                <a:latin typeface="Times New Roman" pitchFamily="18" charset="0"/>
                <a:cs typeface="Times New Roman" pitchFamily="18" charset="0"/>
              </a:rPr>
              <a:t>все операции повторяют, </a:t>
            </a:r>
            <a:r>
              <a:rPr lang="ru-RU" sz="1800" b="1" dirty="0" smtClean="0">
                <a:latin typeface="Times New Roman" pitchFamily="18" charset="0"/>
                <a:cs typeface="Times New Roman" pitchFamily="18" charset="0"/>
              </a:rPr>
              <a:t>добиваясь одновременно </a:t>
            </a:r>
          </a:p>
          <a:p>
            <a:pPr marL="0" indent="0">
              <a:buFontTx/>
              <a:buNone/>
              <a:defRPr/>
            </a:pPr>
            <a:r>
              <a:rPr lang="ru-RU" sz="1800" b="1" dirty="0" smtClean="0">
                <a:latin typeface="Times New Roman" pitchFamily="18" charset="0"/>
                <a:cs typeface="Times New Roman" pitchFamily="18" charset="0"/>
              </a:rPr>
              <a:t>необходимой </a:t>
            </a:r>
            <a:r>
              <a:rPr lang="ru-RU" sz="1800" b="1" dirty="0">
                <a:latin typeface="Times New Roman" pitchFamily="18" charset="0"/>
                <a:cs typeface="Times New Roman" pitchFamily="18" charset="0"/>
              </a:rPr>
              <a:t>частоты вращения и </a:t>
            </a:r>
            <a:r>
              <a:rPr lang="ru-RU" sz="1800" b="1" dirty="0" smtClean="0">
                <a:latin typeface="Times New Roman" pitchFamily="18" charset="0"/>
                <a:cs typeface="Times New Roman" pitchFamily="18" charset="0"/>
              </a:rPr>
              <a:t>требуемого </a:t>
            </a:r>
          </a:p>
          <a:p>
            <a:pPr marL="0" indent="0">
              <a:buFontTx/>
              <a:buNone/>
              <a:defRPr/>
            </a:pPr>
            <a:r>
              <a:rPr lang="ru-RU" sz="1800" b="1" dirty="0" smtClean="0">
                <a:latin typeface="Times New Roman" pitchFamily="18" charset="0"/>
                <a:cs typeface="Times New Roman" pitchFamily="18" charset="0"/>
              </a:rPr>
              <a:t>содержания </a:t>
            </a:r>
            <a:r>
              <a:rPr lang="ru-RU" sz="1800" b="1" dirty="0">
                <a:latin typeface="Times New Roman" pitchFamily="18" charset="0"/>
                <a:cs typeface="Times New Roman" pitchFamily="18" charset="0"/>
              </a:rPr>
              <a:t>СО</a:t>
            </a:r>
            <a:r>
              <a:rPr lang="ru-RU" sz="1800" b="1" dirty="0" smtClean="0">
                <a:latin typeface="Times New Roman" pitchFamily="18" charset="0"/>
                <a:cs typeface="Times New Roman" pitchFamily="18" charset="0"/>
              </a:rPr>
              <a:t>.</a:t>
            </a:r>
            <a:endParaRPr lang="ru-RU" sz="1800" b="1" dirty="0">
              <a:latin typeface="Times New Roman" pitchFamily="18" charset="0"/>
              <a:cs typeface="Times New Roman" pitchFamily="18" charset="0"/>
            </a:endParaRPr>
          </a:p>
          <a:p>
            <a:pPr marL="0" indent="0">
              <a:buFontTx/>
              <a:buNone/>
              <a:defRPr/>
            </a:pPr>
            <a:r>
              <a:rPr lang="ru-RU" sz="1400" b="1" dirty="0">
                <a:solidFill>
                  <a:srgbClr val="7030A0"/>
                </a:solidFill>
                <a:latin typeface="Times New Roman" pitchFamily="18" charset="0"/>
                <a:cs typeface="Times New Roman" pitchFamily="18" charset="0"/>
              </a:rPr>
              <a:t>Винты </a:t>
            </a:r>
            <a:r>
              <a:rPr lang="ru-RU" sz="1400" b="1" dirty="0" smtClean="0">
                <a:solidFill>
                  <a:srgbClr val="7030A0"/>
                </a:solidFill>
                <a:latin typeface="Times New Roman" pitchFamily="18" charset="0"/>
                <a:cs typeface="Times New Roman" pitchFamily="18" charset="0"/>
              </a:rPr>
              <a:t>регулировки </a:t>
            </a:r>
            <a:r>
              <a:rPr lang="ru-RU" sz="1400" b="1" dirty="0">
                <a:solidFill>
                  <a:srgbClr val="7030A0"/>
                </a:solidFill>
                <a:latin typeface="Times New Roman" pitchFamily="18" charset="0"/>
                <a:cs typeface="Times New Roman" pitchFamily="18" charset="0"/>
              </a:rPr>
              <a:t>системы холостого хода </a:t>
            </a:r>
            <a:r>
              <a:rPr lang="ru-RU" sz="1400" b="1" dirty="0" smtClean="0">
                <a:solidFill>
                  <a:srgbClr val="7030A0"/>
                </a:solidFill>
                <a:latin typeface="Times New Roman" pitchFamily="18" charset="0"/>
                <a:cs typeface="Times New Roman" pitchFamily="18" charset="0"/>
              </a:rPr>
              <a:t>карбюратора:</a:t>
            </a:r>
          </a:p>
          <a:p>
            <a:pPr marL="0" indent="0">
              <a:buFontTx/>
              <a:buNone/>
              <a:defRPr/>
            </a:pPr>
            <a:r>
              <a:rPr lang="ru-RU" sz="1400" b="1" dirty="0" smtClean="0">
                <a:solidFill>
                  <a:srgbClr val="7030A0"/>
                </a:solidFill>
                <a:latin typeface="Times New Roman" pitchFamily="18" charset="0"/>
                <a:cs typeface="Times New Roman" pitchFamily="18" charset="0"/>
              </a:rPr>
              <a:t>1 – регулировочный </a:t>
            </a:r>
            <a:r>
              <a:rPr lang="ru-RU" sz="1400" b="1" dirty="0">
                <a:solidFill>
                  <a:srgbClr val="7030A0"/>
                </a:solidFill>
                <a:latin typeface="Times New Roman" pitchFamily="18" charset="0"/>
                <a:cs typeface="Times New Roman" pitchFamily="18" charset="0"/>
              </a:rPr>
              <a:t>винт количества смеси; 2 </a:t>
            </a:r>
            <a:r>
              <a:rPr lang="ru-RU" sz="1400" b="1" dirty="0" smtClean="0">
                <a:solidFill>
                  <a:srgbClr val="7030A0"/>
                </a:solidFill>
                <a:latin typeface="Times New Roman" pitchFamily="18" charset="0"/>
                <a:cs typeface="Times New Roman" pitchFamily="18" charset="0"/>
              </a:rPr>
              <a:t>– регулировочный </a:t>
            </a:r>
            <a:r>
              <a:rPr lang="ru-RU" sz="1400" b="1" dirty="0">
                <a:solidFill>
                  <a:srgbClr val="7030A0"/>
                </a:solidFill>
                <a:latin typeface="Times New Roman" pitchFamily="18" charset="0"/>
                <a:cs typeface="Times New Roman" pitchFamily="18" charset="0"/>
              </a:rPr>
              <a:t>винт </a:t>
            </a:r>
            <a:endParaRPr lang="ru-RU" sz="1400" b="1" dirty="0" smtClean="0">
              <a:solidFill>
                <a:srgbClr val="7030A0"/>
              </a:solidFill>
              <a:latin typeface="Times New Roman" pitchFamily="18" charset="0"/>
              <a:cs typeface="Times New Roman" pitchFamily="18" charset="0"/>
            </a:endParaRPr>
          </a:p>
          <a:p>
            <a:pPr marL="0" indent="0">
              <a:buFontTx/>
              <a:buNone/>
              <a:defRPr/>
            </a:pPr>
            <a:r>
              <a:rPr lang="ru-RU" sz="1400" b="1" dirty="0" smtClean="0">
                <a:solidFill>
                  <a:srgbClr val="7030A0"/>
                </a:solidFill>
                <a:latin typeface="Times New Roman" pitchFamily="18" charset="0"/>
                <a:cs typeface="Times New Roman" pitchFamily="18" charset="0"/>
              </a:rPr>
              <a:t>качества </a:t>
            </a:r>
            <a:r>
              <a:rPr lang="ru-RU" sz="1400" b="1" dirty="0">
                <a:solidFill>
                  <a:srgbClr val="7030A0"/>
                </a:solidFill>
                <a:latin typeface="Times New Roman" pitchFamily="18" charset="0"/>
                <a:cs typeface="Times New Roman" pitchFamily="18" charset="0"/>
              </a:rPr>
              <a:t>(состава) смеси; 3 </a:t>
            </a:r>
            <a:r>
              <a:rPr lang="ru-RU" sz="1400" b="1" dirty="0" smtClean="0">
                <a:solidFill>
                  <a:srgbClr val="7030A0"/>
                </a:solidFill>
                <a:latin typeface="Times New Roman" pitchFamily="18" charset="0"/>
                <a:cs typeface="Times New Roman" pitchFamily="18" charset="0"/>
              </a:rPr>
              <a:t>– уплотнительное </a:t>
            </a:r>
            <a:r>
              <a:rPr lang="ru-RU" sz="1400" b="1" dirty="0">
                <a:solidFill>
                  <a:srgbClr val="7030A0"/>
                </a:solidFill>
                <a:latin typeface="Times New Roman" pitchFamily="18" charset="0"/>
                <a:cs typeface="Times New Roman" pitchFamily="18" charset="0"/>
              </a:rPr>
              <a:t>кольцо; 4 </a:t>
            </a:r>
            <a:r>
              <a:rPr lang="ru-RU" sz="1400" b="1" dirty="0" smtClean="0">
                <a:solidFill>
                  <a:srgbClr val="7030A0"/>
                </a:solidFill>
                <a:latin typeface="Times New Roman" pitchFamily="18" charset="0"/>
                <a:cs typeface="Times New Roman" pitchFamily="18" charset="0"/>
              </a:rPr>
              <a:t>– заглушка </a:t>
            </a:r>
          </a:p>
          <a:p>
            <a:pPr marL="0" indent="0">
              <a:buFontTx/>
              <a:buNone/>
              <a:defRPr/>
            </a:pPr>
            <a:r>
              <a:rPr lang="ru-RU" sz="1400" b="1" dirty="0" smtClean="0">
                <a:solidFill>
                  <a:srgbClr val="7030A0"/>
                </a:solidFill>
                <a:latin typeface="Times New Roman" pitchFamily="18" charset="0"/>
                <a:cs typeface="Times New Roman" pitchFamily="18" charset="0"/>
              </a:rPr>
              <a:t>регулировочного </a:t>
            </a:r>
            <a:r>
              <a:rPr lang="ru-RU" sz="1400" b="1" dirty="0">
                <a:solidFill>
                  <a:srgbClr val="7030A0"/>
                </a:solidFill>
                <a:latin typeface="Times New Roman" pitchFamily="18" charset="0"/>
                <a:cs typeface="Times New Roman" pitchFamily="18" charset="0"/>
              </a:rPr>
              <a:t>винта</a:t>
            </a:r>
          </a:p>
        </p:txBody>
      </p:sp>
    </p:spTree>
    <p:extLst>
      <p:ext uri="{BB962C8B-B14F-4D97-AF65-F5344CB8AC3E}">
        <p14:creationId xmlns:p14="http://schemas.microsoft.com/office/powerpoint/2010/main" val="2844505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537" y="4290937"/>
            <a:ext cx="5077951" cy="2567063"/>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51520" y="116632"/>
            <a:ext cx="8712968" cy="6247864"/>
          </a:xfrm>
          <a:prstGeom prst="rect">
            <a:avLst/>
          </a:prstGeom>
        </p:spPr>
        <p:txBody>
          <a:bodyPr wrap="square">
            <a:spAutoFit/>
          </a:bodyPr>
          <a:lstStyle/>
          <a:p>
            <a:pPr algn="just">
              <a:defRPr/>
            </a:pPr>
            <a:r>
              <a:rPr lang="ru-RU" b="1" dirty="0">
                <a:latin typeface="Times New Roman" pitchFamily="18" charset="0"/>
                <a:cs typeface="Times New Roman" pitchFamily="18" charset="0"/>
              </a:rPr>
              <a:t>Для двигателей грузовых автомобилей применяют карбюраторы с параллельным открытием дроссельных заслонок, имеющие два винта качества. Их регулировку проводят в следующей последовательности: винтом количества устанавливают рекомендуемую заводом частоту вращения коленчатого вала (по тахометру); одним из винтов качества обедняют смесь до начала неравномерной работы двигателя; медленно (в несколько приёмов) вращая другой винт качества, устанавливают содержание СО в отработавших газах ниже нормы; вращая первый винт качества, доводят до нормы частоту вращения (содержание СО в отработавших газах должно находиться ниже отметки нормы). При необходимости регулируют второй винт качества.</a:t>
            </a:r>
          </a:p>
          <a:p>
            <a:pPr algn="just">
              <a:defRPr/>
            </a:pPr>
            <a:r>
              <a:rPr lang="ru-RU" b="1" dirty="0">
                <a:latin typeface="Times New Roman" pitchFamily="18" charset="0"/>
                <a:cs typeface="Times New Roman" pitchFamily="18" charset="0"/>
              </a:rPr>
              <a:t>После окончания регулировки системы холостого хода проверяют приёмистость хорошо прогретого двигателя как медленным, так и быстрым открыванием дросселей, а также при движении автомобиля во время резких разгонов. В момент перехода с холостого хода на работу с нагрузкой в карбюраторе не должно наблюдаться перебоев, «провалов» или хлопков.</a:t>
            </a:r>
          </a:p>
          <a:p>
            <a:pPr algn="just">
              <a:defRPr/>
            </a:pPr>
            <a:endParaRPr lang="ru-RU" b="1" dirty="0" smtClean="0">
              <a:solidFill>
                <a:srgbClr val="7030A0"/>
              </a:solidFill>
              <a:latin typeface="Times New Roman" pitchFamily="18" charset="0"/>
              <a:cs typeface="Times New Roman" pitchFamily="18" charset="0"/>
            </a:endParaRPr>
          </a:p>
          <a:p>
            <a:pPr algn="just">
              <a:defRPr/>
            </a:pPr>
            <a:r>
              <a:rPr lang="ru-RU" sz="1600" b="1" dirty="0" smtClean="0">
                <a:solidFill>
                  <a:srgbClr val="7030A0"/>
                </a:solidFill>
                <a:latin typeface="Times New Roman" pitchFamily="18" charset="0"/>
                <a:cs typeface="Times New Roman" pitchFamily="18" charset="0"/>
              </a:rPr>
              <a:t>Регулировочные </a:t>
            </a:r>
            <a:r>
              <a:rPr lang="ru-RU" sz="1600" b="1" dirty="0">
                <a:solidFill>
                  <a:srgbClr val="7030A0"/>
                </a:solidFill>
                <a:latin typeface="Times New Roman" pitchFamily="18" charset="0"/>
                <a:cs typeface="Times New Roman" pitchFamily="18" charset="0"/>
              </a:rPr>
              <a:t>винты карбюратора:</a:t>
            </a:r>
          </a:p>
          <a:p>
            <a:pPr algn="just">
              <a:defRPr/>
            </a:pPr>
            <a:r>
              <a:rPr lang="ru-RU" sz="1600" b="1" dirty="0">
                <a:solidFill>
                  <a:srgbClr val="7030A0"/>
                </a:solidFill>
                <a:latin typeface="Times New Roman" pitchFamily="18" charset="0"/>
                <a:cs typeface="Times New Roman" pitchFamily="18" charset="0"/>
              </a:rPr>
              <a:t>1 – упорный винт дроссельных заслонок </a:t>
            </a:r>
            <a:endParaRPr lang="ru-RU" sz="1600" b="1" dirty="0" smtClean="0">
              <a:solidFill>
                <a:srgbClr val="7030A0"/>
              </a:solidFill>
              <a:latin typeface="Times New Roman" pitchFamily="18" charset="0"/>
              <a:cs typeface="Times New Roman" pitchFamily="18" charset="0"/>
            </a:endParaRPr>
          </a:p>
          <a:p>
            <a:pPr algn="just">
              <a:defRPr/>
            </a:pPr>
            <a:r>
              <a:rPr lang="ru-RU" sz="1600" b="1" dirty="0" smtClean="0">
                <a:solidFill>
                  <a:srgbClr val="7030A0"/>
                </a:solidFill>
                <a:latin typeface="Times New Roman" pitchFamily="18" charset="0"/>
                <a:cs typeface="Times New Roman" pitchFamily="18" charset="0"/>
              </a:rPr>
              <a:t>(</a:t>
            </a:r>
            <a:r>
              <a:rPr lang="ru-RU" sz="1600" b="1" dirty="0">
                <a:solidFill>
                  <a:srgbClr val="7030A0"/>
                </a:solidFill>
                <a:latin typeface="Times New Roman" pitchFamily="18" charset="0"/>
                <a:cs typeface="Times New Roman" pitchFamily="18" charset="0"/>
              </a:rPr>
              <a:t>винт </a:t>
            </a:r>
            <a:r>
              <a:rPr lang="ru-RU" sz="1600" b="1" dirty="0" smtClean="0">
                <a:solidFill>
                  <a:srgbClr val="7030A0"/>
                </a:solidFill>
                <a:latin typeface="Times New Roman" pitchFamily="18" charset="0"/>
                <a:cs typeface="Times New Roman" pitchFamily="18" charset="0"/>
              </a:rPr>
              <a:t>количества</a:t>
            </a:r>
            <a:r>
              <a:rPr lang="ru-RU" sz="1600" b="1" dirty="0">
                <a:solidFill>
                  <a:srgbClr val="7030A0"/>
                </a:solidFill>
                <a:latin typeface="Times New Roman" pitchFamily="18" charset="0"/>
                <a:cs typeface="Times New Roman" pitchFamily="18" charset="0"/>
              </a:rPr>
              <a:t>); </a:t>
            </a:r>
            <a:endParaRPr lang="ru-RU" sz="1600" b="1" dirty="0" smtClean="0">
              <a:solidFill>
                <a:srgbClr val="7030A0"/>
              </a:solidFill>
              <a:latin typeface="Times New Roman" pitchFamily="18" charset="0"/>
              <a:cs typeface="Times New Roman" pitchFamily="18" charset="0"/>
            </a:endParaRPr>
          </a:p>
          <a:p>
            <a:pPr algn="just">
              <a:defRPr/>
            </a:pPr>
            <a:r>
              <a:rPr lang="ru-RU" sz="1600" b="1" dirty="0" smtClean="0">
                <a:solidFill>
                  <a:srgbClr val="7030A0"/>
                </a:solidFill>
                <a:latin typeface="Times New Roman" pitchFamily="18" charset="0"/>
                <a:cs typeface="Times New Roman" pitchFamily="18" charset="0"/>
              </a:rPr>
              <a:t>2 </a:t>
            </a:r>
            <a:r>
              <a:rPr lang="ru-RU" sz="1600" b="1" dirty="0">
                <a:solidFill>
                  <a:srgbClr val="7030A0"/>
                </a:solidFill>
                <a:latin typeface="Times New Roman" pitchFamily="18" charset="0"/>
                <a:cs typeface="Times New Roman" pitchFamily="18" charset="0"/>
              </a:rPr>
              <a:t>– винты состава смеси (винты </a:t>
            </a:r>
          </a:p>
          <a:p>
            <a:pPr algn="just">
              <a:defRPr/>
            </a:pPr>
            <a:r>
              <a:rPr lang="ru-RU" sz="1600" b="1" dirty="0">
                <a:solidFill>
                  <a:srgbClr val="7030A0"/>
                </a:solidFill>
                <a:latin typeface="Times New Roman" pitchFamily="18" charset="0"/>
                <a:cs typeface="Times New Roman" pitchFamily="18" charset="0"/>
              </a:rPr>
              <a:t>качества</a:t>
            </a:r>
            <a:r>
              <a:rPr lang="ru-RU" sz="1600" b="1">
                <a:solidFill>
                  <a:srgbClr val="7030A0"/>
                </a:solidFill>
                <a:latin typeface="Times New Roman" pitchFamily="18" charset="0"/>
                <a:cs typeface="Times New Roman" pitchFamily="18" charset="0"/>
              </a:rPr>
              <a:t>); </a:t>
            </a:r>
            <a:endParaRPr lang="ru-RU" sz="1600" b="1" smtClean="0">
              <a:solidFill>
                <a:srgbClr val="7030A0"/>
              </a:solidFill>
              <a:latin typeface="Times New Roman" pitchFamily="18" charset="0"/>
              <a:cs typeface="Times New Roman" pitchFamily="18" charset="0"/>
            </a:endParaRPr>
          </a:p>
          <a:p>
            <a:pPr algn="just">
              <a:defRPr/>
            </a:pPr>
            <a:r>
              <a:rPr lang="ru-RU" sz="1600" b="1" smtClean="0">
                <a:solidFill>
                  <a:srgbClr val="7030A0"/>
                </a:solidFill>
                <a:latin typeface="Times New Roman" pitchFamily="18" charset="0"/>
                <a:cs typeface="Times New Roman" pitchFamily="18" charset="0"/>
              </a:rPr>
              <a:t>3 </a:t>
            </a:r>
            <a:r>
              <a:rPr lang="ru-RU" sz="1600" b="1" dirty="0">
                <a:solidFill>
                  <a:srgbClr val="7030A0"/>
                </a:solidFill>
                <a:latin typeface="Times New Roman" pitchFamily="18" charset="0"/>
                <a:cs typeface="Times New Roman" pitchFamily="18" charset="0"/>
              </a:rPr>
              <a:t>– ограничительные колпачки</a:t>
            </a:r>
          </a:p>
          <a:p>
            <a:pPr algn="just">
              <a:defRPr/>
            </a:pPr>
            <a:endParaRPr lang="ru-RU" sz="1600" b="1" dirty="0">
              <a:solidFill>
                <a:srgbClr val="7030A0"/>
              </a:solidFill>
              <a:latin typeface="Times New Roman" pitchFamily="18" charset="0"/>
              <a:cs typeface="Times New Roman" pitchFamily="18" charset="0"/>
            </a:endParaRPr>
          </a:p>
        </p:txBody>
      </p:sp>
    </p:spTree>
    <p:extLst>
      <p:ext uri="{BB962C8B-B14F-4D97-AF65-F5344CB8AC3E}">
        <p14:creationId xmlns:p14="http://schemas.microsoft.com/office/powerpoint/2010/main" val="486570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2"/>
          <p:cNvSpPr txBox="1">
            <a:spLocks/>
          </p:cNvSpPr>
          <p:nvPr/>
        </p:nvSpPr>
        <p:spPr>
          <a:xfrm>
            <a:off x="467544" y="404664"/>
            <a:ext cx="7967032" cy="4911059"/>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defRPr/>
            </a:pPr>
            <a:r>
              <a:rPr lang="ru-RU" sz="1600" b="1" dirty="0">
                <a:solidFill>
                  <a:srgbClr val="7030A0"/>
                </a:solidFill>
                <a:latin typeface="Times New Roman" pitchFamily="18" charset="0"/>
                <a:cs typeface="Times New Roman" pitchFamily="18" charset="0"/>
              </a:rPr>
              <a:t>Топливный бак </a:t>
            </a:r>
            <a:r>
              <a:rPr lang="ru-RU" sz="1600" b="1" dirty="0" smtClean="0">
                <a:latin typeface="Times New Roman" pitchFamily="18" charset="0"/>
                <a:cs typeface="Times New Roman" pitchFamily="18" charset="0"/>
              </a:rPr>
              <a:t>– это ёмкость </a:t>
            </a:r>
            <a:r>
              <a:rPr lang="ru-RU" sz="1600" b="1" dirty="0">
                <a:latin typeface="Times New Roman" pitchFamily="18" charset="0"/>
                <a:cs typeface="Times New Roman" pitchFamily="18" charset="0"/>
              </a:rPr>
              <a:t>для хранения </a:t>
            </a:r>
            <a:r>
              <a:rPr lang="ru-RU" sz="1600" b="1" dirty="0" smtClean="0">
                <a:latin typeface="Times New Roman" pitchFamily="18" charset="0"/>
                <a:cs typeface="Times New Roman" pitchFamily="18" charset="0"/>
              </a:rPr>
              <a:t>топлива, которое при работе двигателя поступает </a:t>
            </a:r>
            <a:r>
              <a:rPr lang="ru-RU" sz="1600" b="1" dirty="0">
                <a:latin typeface="Times New Roman" pitchFamily="18" charset="0"/>
                <a:cs typeface="Times New Roman" pitchFamily="18" charset="0"/>
              </a:rPr>
              <a:t>в камеры сгорания. </a:t>
            </a:r>
            <a:endParaRPr lang="ru-RU" sz="1600" b="1" dirty="0" smtClean="0">
              <a:latin typeface="Times New Roman" pitchFamily="18" charset="0"/>
              <a:cs typeface="Times New Roman" pitchFamily="18" charset="0"/>
            </a:endParaRPr>
          </a:p>
          <a:p>
            <a:pPr marL="0" indent="0" algn="just">
              <a:buFontTx/>
              <a:buNone/>
              <a:defRPr/>
            </a:pPr>
            <a:r>
              <a:rPr lang="ru-RU" sz="1600" b="1" dirty="0">
                <a:latin typeface="Times New Roman" pitchFamily="18" charset="0"/>
                <a:cs typeface="Times New Roman" pitchFamily="18" charset="0"/>
              </a:rPr>
              <a:t>На автомобиле устанавливают один или несколько топливных баков. Объем топливного бака должен обеспечивать </a:t>
            </a:r>
            <a:r>
              <a:rPr lang="ru-RU" sz="1600" b="1" dirty="0" smtClean="0">
                <a:latin typeface="Times New Roman" pitchFamily="18" charset="0"/>
                <a:cs typeface="Times New Roman" pitchFamily="18" charset="0"/>
              </a:rPr>
              <a:t>400…600 </a:t>
            </a:r>
            <a:r>
              <a:rPr lang="ru-RU" sz="1600" b="1" dirty="0">
                <a:latin typeface="Times New Roman" pitchFamily="18" charset="0"/>
                <a:cs typeface="Times New Roman" pitchFamily="18" charset="0"/>
              </a:rPr>
              <a:t>км пробега автомобиля без заправки. Топливный бак  состоит из двух сварных половинок, выполненных штамповкой из освинцованной стали. Внутри бака имеются перегородки, придающие </a:t>
            </a:r>
            <a:r>
              <a:rPr lang="ru-RU" sz="1600" b="1" dirty="0" smtClean="0">
                <a:latin typeface="Times New Roman" pitchFamily="18" charset="0"/>
                <a:cs typeface="Times New Roman" pitchFamily="18" charset="0"/>
              </a:rPr>
              <a:t>жёсткость </a:t>
            </a:r>
            <a:r>
              <a:rPr lang="ru-RU" sz="1600" b="1" dirty="0">
                <a:latin typeface="Times New Roman" pitchFamily="18" charset="0"/>
                <a:cs typeface="Times New Roman" pitchFamily="18" charset="0"/>
              </a:rPr>
              <a:t>конструкции и препятствующие образованию волн в топливе. В верхней части бака приварена наливная горловина, которая закрывается пробкой. Иногда для удобства заправки бака топливом используют выдвижную горловину с сетчатым фильтром. На верхней стенке бака крепится датчик указателя уровня топлива и топливо заборная трубка с сетчатым фильтром. В днище бака имеется резьбовое отверстие для слива отстоя и удаления механических примесей, которое закрыто пробкой. Наливную горловину бака закрывают плотно пробкой, в корпусе которой имеется два клапана </a:t>
            </a:r>
            <a:r>
              <a:rPr lang="ru-RU" sz="1600" b="1" dirty="0" smtClean="0">
                <a:latin typeface="Times New Roman" pitchFamily="18" charset="0"/>
                <a:cs typeface="Times New Roman" pitchFamily="18" charset="0"/>
              </a:rPr>
              <a:t>– паровой </a:t>
            </a:r>
            <a:r>
              <a:rPr lang="ru-RU" sz="1600" b="1" dirty="0">
                <a:latin typeface="Times New Roman" pitchFamily="18" charset="0"/>
                <a:cs typeface="Times New Roman" pitchFamily="18" charset="0"/>
              </a:rPr>
              <a:t>и воздушный. Паровой клапан при повышении давления в баке открывается и выводит пар в окружающую среду. Воздушный клапан открывается, когда </a:t>
            </a:r>
            <a:r>
              <a:rPr lang="ru-RU" sz="1600" b="1" dirty="0" smtClean="0">
                <a:latin typeface="Times New Roman" pitchFamily="18" charset="0"/>
                <a:cs typeface="Times New Roman" pitchFamily="18" charset="0"/>
              </a:rPr>
              <a:t>идёт </a:t>
            </a:r>
            <a:r>
              <a:rPr lang="ru-RU" sz="1600" b="1" dirty="0">
                <a:latin typeface="Times New Roman" pitchFamily="18" charset="0"/>
                <a:cs typeface="Times New Roman" pitchFamily="18" charset="0"/>
              </a:rPr>
              <a:t>расход топлива и </a:t>
            </a:r>
            <a:r>
              <a:rPr lang="ru-RU" sz="1600" b="1" dirty="0" smtClean="0">
                <a:latin typeface="Times New Roman" pitchFamily="18" charset="0"/>
                <a:cs typeface="Times New Roman" pitchFamily="18" charset="0"/>
              </a:rPr>
              <a:t>создаётся </a:t>
            </a:r>
            <a:r>
              <a:rPr lang="ru-RU" sz="1600" b="1" dirty="0">
                <a:latin typeface="Times New Roman" pitchFamily="18" charset="0"/>
                <a:cs typeface="Times New Roman" pitchFamily="18" charset="0"/>
              </a:rPr>
              <a:t>разрежение</a:t>
            </a:r>
            <a:r>
              <a:rPr lang="ru-RU" sz="1600" b="1" dirty="0" smtClean="0">
                <a:latin typeface="Times New Roman" pitchFamily="18" charset="0"/>
                <a:cs typeface="Times New Roman" pitchFamily="18" charset="0"/>
              </a:rPr>
              <a:t>.</a:t>
            </a:r>
          </a:p>
          <a:p>
            <a:pPr marL="0" indent="0" algn="just">
              <a:buFontTx/>
              <a:buNone/>
              <a:defRPr/>
            </a:pPr>
            <a:r>
              <a:rPr lang="ru-RU" sz="1600" b="1" dirty="0" smtClean="0">
                <a:latin typeface="Times New Roman" pitchFamily="18" charset="0"/>
                <a:cs typeface="Times New Roman" pitchFamily="18" charset="0"/>
              </a:rPr>
              <a:t>Кроме того в баке может находиться </a:t>
            </a:r>
            <a:r>
              <a:rPr lang="ru-RU" sz="1600" b="1" dirty="0" err="1" smtClean="0">
                <a:latin typeface="Times New Roman" pitchFamily="18" charset="0"/>
                <a:cs typeface="Times New Roman" pitchFamily="18" charset="0"/>
              </a:rPr>
              <a:t>топливозаборник</a:t>
            </a:r>
            <a:r>
              <a:rPr lang="ru-RU" sz="1600" b="1" dirty="0" smtClean="0">
                <a:latin typeface="Times New Roman" pitchFamily="18" charset="0"/>
                <a:cs typeface="Times New Roman" pitchFamily="18" charset="0"/>
              </a:rPr>
              <a:t> с установленным на нём сетчатым фильтром, представляющим первую ступень очистки топлива от механических примесей.</a:t>
            </a:r>
            <a:endParaRPr lang="ru-RU" sz="1600" b="1" dirty="0">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1060" y="5156115"/>
            <a:ext cx="4585436" cy="1681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7395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504" y="116632"/>
            <a:ext cx="8856984" cy="4524315"/>
          </a:xfrm>
          <a:prstGeom prst="rect">
            <a:avLst/>
          </a:prstGeom>
        </p:spPr>
        <p:txBody>
          <a:bodyPr wrap="square">
            <a:spAutoFit/>
          </a:bodyPr>
          <a:lstStyle/>
          <a:p>
            <a:pPr algn="just">
              <a:defRPr/>
            </a:pPr>
            <a:r>
              <a:rPr lang="ru-RU" b="1" dirty="0" err="1">
                <a:solidFill>
                  <a:srgbClr val="FF0000"/>
                </a:solidFill>
                <a:latin typeface="Times New Roman" pitchFamily="18" charset="0"/>
                <a:cs typeface="Times New Roman" pitchFamily="18" charset="0"/>
              </a:rPr>
              <a:t>Топливопроводы</a:t>
            </a:r>
            <a:r>
              <a:rPr lang="ru-RU" b="1" dirty="0">
                <a:solidFill>
                  <a:srgbClr val="FF0000"/>
                </a:solidFill>
                <a:latin typeface="Times New Roman" pitchFamily="18" charset="0"/>
                <a:cs typeface="Times New Roman" pitchFamily="18" charset="0"/>
              </a:rPr>
              <a:t> </a:t>
            </a:r>
            <a:r>
              <a:rPr lang="ru-RU" b="1" dirty="0" err="1">
                <a:latin typeface="Times New Roman" pitchFamily="18" charset="0"/>
                <a:cs typeface="Times New Roman" pitchFamily="18" charset="0"/>
              </a:rPr>
              <a:t>Топливопроводы</a:t>
            </a:r>
            <a:r>
              <a:rPr lang="ru-RU" b="1" dirty="0">
                <a:latin typeface="Times New Roman" pitchFamily="18" charset="0"/>
                <a:cs typeface="Times New Roman" pitchFamily="18" charset="0"/>
              </a:rPr>
              <a:t> соединяют приборы топливной системы и изготовляются из медных, латунных и стальных трубок. Для соединения с остальными элементами топливной системы могут использоваться переходники, соединители или прочие элементы. </a:t>
            </a:r>
          </a:p>
          <a:p>
            <a:pPr algn="just">
              <a:defRPr/>
            </a:pPr>
            <a:r>
              <a:rPr lang="ru-RU" b="1" dirty="0">
                <a:solidFill>
                  <a:srgbClr val="FF0000"/>
                </a:solidFill>
                <a:latin typeface="Times New Roman" pitchFamily="18" charset="0"/>
                <a:cs typeface="Times New Roman" pitchFamily="18" charset="0"/>
              </a:rPr>
              <a:t>Топливный фильтр</a:t>
            </a:r>
            <a:r>
              <a:rPr lang="ru-RU" b="1" dirty="0">
                <a:latin typeface="Times New Roman" pitchFamily="18" charset="0"/>
                <a:cs typeface="Times New Roman" pitchFamily="18" charset="0"/>
              </a:rPr>
              <a:t> (как правило, устанавливается самостоятельно) – второй этап очистки топлива. Располагаться этот элемент может в топливном баке, подкапотном пространстве или под автомобилем, вмонтированным в </a:t>
            </a:r>
            <a:r>
              <a:rPr lang="ru-RU" b="1" dirty="0" err="1">
                <a:latin typeface="Times New Roman" pitchFamily="18" charset="0"/>
                <a:cs typeface="Times New Roman" pitchFamily="18" charset="0"/>
              </a:rPr>
              <a:t>топливопроводы</a:t>
            </a:r>
            <a:r>
              <a:rPr lang="ru-RU" b="1" dirty="0">
                <a:latin typeface="Times New Roman" pitchFamily="18" charset="0"/>
                <a:cs typeface="Times New Roman" pitchFamily="18" charset="0"/>
              </a:rPr>
              <a:t> и предназначен для тонкой очистки бензина, поступающего к топливному насосу (возможна установка фильтра и после насоса). </a:t>
            </a:r>
          </a:p>
          <a:p>
            <a:pPr algn="just">
              <a:defRPr/>
            </a:pPr>
            <a:r>
              <a:rPr lang="ru-RU" b="1" dirty="0">
                <a:latin typeface="Times New Roman" pitchFamily="18" charset="0"/>
                <a:cs typeface="Times New Roman" pitchFamily="18" charset="0"/>
              </a:rPr>
              <a:t>Обычно применяется неразборный фильтр, при загрязнении которого требуется его замена. Каждый производитель автомобилей использует свои фильтры. Они бывают разные по форме и материала. Наиболее распространёнными считаются волокнистые или хлопчатобумажные. Эти элементы наиболее лучше задерживают сторонние элементы и воду, которые засоряют цилиндры и форсунки. Если фильтр разборный то замену элемента рекомендуется проводить каждое второе техническое обслуживание.</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544949"/>
            <a:ext cx="1800200" cy="1965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1" y="4544948"/>
            <a:ext cx="1944215" cy="1965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4544947"/>
            <a:ext cx="1257558" cy="2108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3494" y="4544949"/>
            <a:ext cx="3710994" cy="2116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3991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2"/>
          <p:cNvSpPr txBox="1">
            <a:spLocks/>
          </p:cNvSpPr>
          <p:nvPr/>
        </p:nvSpPr>
        <p:spPr>
          <a:xfrm>
            <a:off x="107504" y="116632"/>
            <a:ext cx="8712968" cy="4911059"/>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defRPr/>
            </a:pPr>
            <a:r>
              <a:rPr lang="ru-RU" sz="1800" b="1" dirty="0" smtClean="0">
                <a:solidFill>
                  <a:srgbClr val="7030A0"/>
                </a:solidFill>
                <a:latin typeface="Times New Roman" pitchFamily="18" charset="0"/>
                <a:cs typeface="Times New Roman" pitchFamily="18" charset="0"/>
              </a:rPr>
              <a:t>Топливный фильтр на грузовых автомобилях</a:t>
            </a:r>
            <a:endParaRPr lang="ru-RU" sz="1800" b="1" dirty="0" smtClean="0">
              <a:latin typeface="Times New Roman" pitchFamily="18" charset="0"/>
              <a:cs typeface="Times New Roman" pitchFamily="18" charset="0"/>
            </a:endParaRPr>
          </a:p>
          <a:p>
            <a:pPr marL="0" indent="0" algn="just">
              <a:buFontTx/>
              <a:buNone/>
              <a:defRPr/>
            </a:pPr>
            <a:r>
              <a:rPr lang="ru-RU" sz="1800" b="1" dirty="0" smtClean="0">
                <a:latin typeface="Times New Roman" pitchFamily="18" charset="0"/>
                <a:cs typeface="Times New Roman" pitchFamily="18" charset="0"/>
              </a:rPr>
              <a:t>Для </a:t>
            </a:r>
            <a:r>
              <a:rPr lang="ru-RU" sz="1800" b="1" dirty="0">
                <a:latin typeface="Times New Roman" pitchFamily="18" charset="0"/>
                <a:cs typeface="Times New Roman" pitchFamily="18" charset="0"/>
              </a:rPr>
              <a:t>очистки топлива от механических примесей применяют фильтры грубой и тонкой очистки. Фильтр-отстойник грубой очистки отделяет топливо от воды и крупных механических примесей. Фильтр-отстойник  состоит из корпуса, отстойника и фильтрующего элемента, который собран из пластин толщиной 0,14 мм. На пластинах имеются отверстия и выступы высотой 0,05 мм. Пакет пластин установлен на стержень и пружиной поджимается к корпусу. В собранном состоянии между пластинами имеются щели, через которые проходит топливо. Крупные механические примеси и вода собираются на дне отстойника и через отверстие пробки в днище периодически удаляются</a:t>
            </a:r>
            <a:r>
              <a:rPr lang="ru-RU" sz="1800" b="1" dirty="0" smtClean="0">
                <a:latin typeface="Times New Roman" pitchFamily="18" charset="0"/>
                <a:cs typeface="Times New Roman" pitchFamily="18" charset="0"/>
              </a:rPr>
              <a:t>.</a:t>
            </a:r>
          </a:p>
          <a:p>
            <a:pPr marL="0" indent="0" algn="just">
              <a:buFontTx/>
              <a:buNone/>
              <a:defRPr/>
            </a:pPr>
            <a:r>
              <a:rPr lang="ru-RU" sz="1100" b="1" dirty="0" smtClean="0">
                <a:latin typeface="Times New Roman" pitchFamily="18" charset="0"/>
                <a:cs typeface="Times New Roman" pitchFamily="18" charset="0"/>
              </a:rPr>
              <a:t>Фильтр-отстойник</a:t>
            </a:r>
            <a:r>
              <a:rPr lang="ru-RU" sz="1100" b="1" dirty="0">
                <a:latin typeface="Times New Roman" pitchFamily="18" charset="0"/>
                <a:cs typeface="Times New Roman" pitchFamily="18" charset="0"/>
              </a:rPr>
              <a:t>: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1 – </a:t>
            </a:r>
            <a:r>
              <a:rPr lang="ru-RU" sz="1100" b="1" dirty="0" err="1" smtClean="0">
                <a:latin typeface="Times New Roman" pitchFamily="18" charset="0"/>
                <a:cs typeface="Times New Roman" pitchFamily="18" charset="0"/>
              </a:rPr>
              <a:t>топливопровод</a:t>
            </a:r>
            <a:r>
              <a:rPr lang="ru-RU" sz="1100" b="1" dirty="0" smtClean="0">
                <a:latin typeface="Times New Roman" pitchFamily="18" charset="0"/>
                <a:cs typeface="Times New Roman" pitchFamily="18" charset="0"/>
              </a:rPr>
              <a:t> </a:t>
            </a:r>
            <a:r>
              <a:rPr lang="ru-RU" sz="1100" b="1" dirty="0">
                <a:latin typeface="Times New Roman" pitchFamily="18" charset="0"/>
                <a:cs typeface="Times New Roman" pitchFamily="18" charset="0"/>
              </a:rPr>
              <a:t>к топливному насосу</a:t>
            </a:r>
            <a:r>
              <a:rPr lang="ru-RU" sz="1100" b="1" dirty="0" smtClean="0">
                <a:latin typeface="Times New Roman" pitchFamily="18" charset="0"/>
                <a:cs typeface="Times New Roman" pitchFamily="18" charset="0"/>
              </a:rPr>
              <a:t>; </a:t>
            </a:r>
          </a:p>
          <a:p>
            <a:pPr marL="0" indent="0" algn="just">
              <a:buFontTx/>
              <a:buNone/>
              <a:defRPr/>
            </a:pPr>
            <a:r>
              <a:rPr lang="ru-RU" sz="1100" b="1" dirty="0" smtClean="0">
                <a:latin typeface="Times New Roman" pitchFamily="18" charset="0"/>
                <a:cs typeface="Times New Roman" pitchFamily="18" charset="0"/>
              </a:rPr>
              <a:t>2 – прокладка корпуса; </a:t>
            </a:r>
          </a:p>
          <a:p>
            <a:pPr marL="0" indent="0" algn="just">
              <a:buFontTx/>
              <a:buNone/>
              <a:defRPr/>
            </a:pPr>
            <a:r>
              <a:rPr lang="ru-RU" sz="1100" b="1" dirty="0" smtClean="0">
                <a:latin typeface="Times New Roman" pitchFamily="18" charset="0"/>
                <a:cs typeface="Times New Roman" pitchFamily="18" charset="0"/>
              </a:rPr>
              <a:t>3 – корпус-крышка</a:t>
            </a:r>
            <a:r>
              <a:rPr lang="ru-RU" sz="1100" b="1" dirty="0">
                <a:latin typeface="Times New Roman" pitchFamily="18" charset="0"/>
                <a:cs typeface="Times New Roman" pitchFamily="18" charset="0"/>
              </a:rPr>
              <a:t>;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4 – </a:t>
            </a:r>
            <a:r>
              <a:rPr lang="ru-RU" sz="1100" b="1" dirty="0" err="1" smtClean="0">
                <a:latin typeface="Times New Roman" pitchFamily="18" charset="0"/>
                <a:cs typeface="Times New Roman" pitchFamily="18" charset="0"/>
              </a:rPr>
              <a:t>топливопровод</a:t>
            </a:r>
            <a:r>
              <a:rPr lang="ru-RU" sz="1100" b="1" dirty="0" smtClean="0">
                <a:latin typeface="Times New Roman" pitchFamily="18" charset="0"/>
                <a:cs typeface="Times New Roman" pitchFamily="18" charset="0"/>
              </a:rPr>
              <a:t> </a:t>
            </a:r>
            <a:r>
              <a:rPr lang="ru-RU" sz="1100" b="1" dirty="0">
                <a:latin typeface="Times New Roman" pitchFamily="18" charset="0"/>
                <a:cs typeface="Times New Roman" pitchFamily="18" charset="0"/>
              </a:rPr>
              <a:t>от </a:t>
            </a:r>
            <a:r>
              <a:rPr lang="ru-RU" sz="1100" b="1" dirty="0" smtClean="0">
                <a:latin typeface="Times New Roman" pitchFamily="18" charset="0"/>
                <a:cs typeface="Times New Roman" pitchFamily="18" charset="0"/>
              </a:rPr>
              <a:t>топливного </a:t>
            </a:r>
            <a:r>
              <a:rPr lang="ru-RU" sz="1100" b="1" dirty="0">
                <a:latin typeface="Times New Roman" pitchFamily="18" charset="0"/>
                <a:cs typeface="Times New Roman" pitchFamily="18" charset="0"/>
              </a:rPr>
              <a:t>бака</a:t>
            </a:r>
            <a:r>
              <a:rPr lang="ru-RU" sz="1100" b="1" dirty="0" smtClean="0">
                <a:latin typeface="Times New Roman" pitchFamily="18" charset="0"/>
                <a:cs typeface="Times New Roman" pitchFamily="18" charset="0"/>
              </a:rPr>
              <a:t>; </a:t>
            </a:r>
          </a:p>
          <a:p>
            <a:pPr marL="0" indent="0" algn="just">
              <a:buFontTx/>
              <a:buNone/>
              <a:defRPr/>
            </a:pPr>
            <a:r>
              <a:rPr lang="ru-RU" sz="1100" b="1" dirty="0" smtClean="0">
                <a:latin typeface="Times New Roman" pitchFamily="18" charset="0"/>
                <a:cs typeface="Times New Roman" pitchFamily="18" charset="0"/>
              </a:rPr>
              <a:t>5 – прокладка </a:t>
            </a:r>
            <a:r>
              <a:rPr lang="ru-RU" sz="1100" b="1" dirty="0">
                <a:latin typeface="Times New Roman" pitchFamily="18" charset="0"/>
                <a:cs typeface="Times New Roman" pitchFamily="18" charset="0"/>
              </a:rPr>
              <a:t>фильтрующего элемента;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6 – фильтрующий </a:t>
            </a:r>
            <a:r>
              <a:rPr lang="ru-RU" sz="1100" b="1" dirty="0">
                <a:latin typeface="Times New Roman" pitchFamily="18" charset="0"/>
                <a:cs typeface="Times New Roman" pitchFamily="18" charset="0"/>
              </a:rPr>
              <a:t>элемент;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7 – стойка</a:t>
            </a:r>
            <a:r>
              <a:rPr lang="ru-RU" sz="1100" b="1" dirty="0">
                <a:latin typeface="Times New Roman" pitchFamily="18" charset="0"/>
                <a:cs typeface="Times New Roman" pitchFamily="18" charset="0"/>
              </a:rPr>
              <a:t>; </a:t>
            </a:r>
            <a:r>
              <a:rPr lang="ru-RU" sz="1100" b="1" dirty="0" smtClean="0">
                <a:latin typeface="Times New Roman" pitchFamily="18" charset="0"/>
                <a:cs typeface="Times New Roman" pitchFamily="18" charset="0"/>
              </a:rPr>
              <a:t>8 – отстойник</a:t>
            </a:r>
            <a:r>
              <a:rPr lang="ru-RU" sz="1100" b="1" dirty="0">
                <a:latin typeface="Times New Roman" pitchFamily="18" charset="0"/>
                <a:cs typeface="Times New Roman" pitchFamily="18" charset="0"/>
              </a:rPr>
              <a:t>;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9 – сливная </a:t>
            </a:r>
            <a:r>
              <a:rPr lang="ru-RU" sz="1100" b="1" dirty="0">
                <a:latin typeface="Times New Roman" pitchFamily="18" charset="0"/>
                <a:cs typeface="Times New Roman" pitchFamily="18" charset="0"/>
              </a:rPr>
              <a:t>пробка;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10 – стержень </a:t>
            </a:r>
            <a:r>
              <a:rPr lang="ru-RU" sz="1100" b="1" dirty="0">
                <a:latin typeface="Times New Roman" pitchFamily="18" charset="0"/>
                <a:cs typeface="Times New Roman" pitchFamily="18" charset="0"/>
              </a:rPr>
              <a:t>фильтрующего элемента;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11 – пружина</a:t>
            </a:r>
            <a:r>
              <a:rPr lang="ru-RU" sz="1100" b="1" dirty="0">
                <a:latin typeface="Times New Roman" pitchFamily="18" charset="0"/>
                <a:cs typeface="Times New Roman" pitchFamily="18" charset="0"/>
              </a:rPr>
              <a:t>;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12 – пластина </a:t>
            </a:r>
            <a:r>
              <a:rPr lang="ru-RU" sz="1100" b="1" dirty="0">
                <a:latin typeface="Times New Roman" pitchFamily="18" charset="0"/>
                <a:cs typeface="Times New Roman" pitchFamily="18" charset="0"/>
              </a:rPr>
              <a:t>фильтрующего элемента</a:t>
            </a:r>
            <a:r>
              <a:rPr lang="ru-RU" sz="1100" b="1" dirty="0" smtClean="0">
                <a:latin typeface="Times New Roman" pitchFamily="18" charset="0"/>
                <a:cs typeface="Times New Roman" pitchFamily="18" charset="0"/>
              </a:rPr>
              <a:t>;</a:t>
            </a:r>
          </a:p>
          <a:p>
            <a:pPr marL="0" indent="0" algn="just">
              <a:buFontTx/>
              <a:buNone/>
              <a:defRPr/>
            </a:pPr>
            <a:r>
              <a:rPr lang="ru-RU" sz="1100" b="1" dirty="0" smtClean="0">
                <a:latin typeface="Times New Roman" pitchFamily="18" charset="0"/>
                <a:cs typeface="Times New Roman" pitchFamily="18" charset="0"/>
              </a:rPr>
              <a:t>13 – отверстие </a:t>
            </a:r>
            <a:r>
              <a:rPr lang="ru-RU" sz="1100" b="1" dirty="0">
                <a:latin typeface="Times New Roman" pitchFamily="18" charset="0"/>
                <a:cs typeface="Times New Roman" pitchFamily="18" charset="0"/>
              </a:rPr>
              <a:t>в пластине для прохода очищенного топлива</a:t>
            </a:r>
            <a:r>
              <a:rPr lang="ru-RU" sz="1100" b="1" dirty="0" smtClean="0">
                <a:latin typeface="Times New Roman" pitchFamily="18" charset="0"/>
                <a:cs typeface="Times New Roman" pitchFamily="18" charset="0"/>
              </a:rPr>
              <a:t>;</a:t>
            </a:r>
          </a:p>
          <a:p>
            <a:pPr marL="0" indent="0" algn="just">
              <a:buFontTx/>
              <a:buNone/>
              <a:defRPr/>
            </a:pPr>
            <a:r>
              <a:rPr lang="ru-RU" sz="1100" b="1" dirty="0" smtClean="0">
                <a:latin typeface="Times New Roman" pitchFamily="18" charset="0"/>
                <a:cs typeface="Times New Roman" pitchFamily="18" charset="0"/>
              </a:rPr>
              <a:t>14 – выступы </a:t>
            </a:r>
            <a:r>
              <a:rPr lang="ru-RU" sz="1100" b="1" dirty="0">
                <a:latin typeface="Times New Roman" pitchFamily="18" charset="0"/>
                <a:cs typeface="Times New Roman" pitchFamily="18" charset="0"/>
              </a:rPr>
              <a:t>на пластине;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15 – отверстие </a:t>
            </a:r>
            <a:r>
              <a:rPr lang="ru-RU" sz="1100" b="1" dirty="0">
                <a:latin typeface="Times New Roman" pitchFamily="18" charset="0"/>
                <a:cs typeface="Times New Roman" pitchFamily="18" charset="0"/>
              </a:rPr>
              <a:t>в пластине </a:t>
            </a:r>
            <a:r>
              <a:rPr lang="ru-RU" sz="1100" b="1" dirty="0" smtClean="0">
                <a:latin typeface="Times New Roman" pitchFamily="18" charset="0"/>
                <a:cs typeface="Times New Roman" pitchFamily="18" charset="0"/>
              </a:rPr>
              <a:t>для стоек</a:t>
            </a:r>
            <a:r>
              <a:rPr lang="ru-RU" sz="1100" b="1" dirty="0">
                <a:latin typeface="Times New Roman" pitchFamily="18" charset="0"/>
                <a:cs typeface="Times New Roman" pitchFamily="18" charset="0"/>
              </a:rPr>
              <a:t>; </a:t>
            </a:r>
            <a:r>
              <a:rPr lang="ru-RU" sz="1100" b="1" dirty="0" smtClean="0">
                <a:latin typeface="Times New Roman" pitchFamily="18" charset="0"/>
                <a:cs typeface="Times New Roman" pitchFamily="18" charset="0"/>
              </a:rPr>
              <a:t>1</a:t>
            </a:r>
          </a:p>
          <a:p>
            <a:pPr marL="0" indent="0" algn="just">
              <a:buFontTx/>
              <a:buNone/>
              <a:defRPr/>
            </a:pPr>
            <a:r>
              <a:rPr lang="ru-RU" sz="1100" b="1" dirty="0" smtClean="0">
                <a:latin typeface="Times New Roman" pitchFamily="18" charset="0"/>
                <a:cs typeface="Times New Roman" pitchFamily="18" charset="0"/>
              </a:rPr>
              <a:t>6 – заглушка</a:t>
            </a:r>
            <a:r>
              <a:rPr lang="ru-RU" sz="1100" b="1" dirty="0">
                <a:latin typeface="Times New Roman" pitchFamily="18" charset="0"/>
                <a:cs typeface="Times New Roman" pitchFamily="18" charset="0"/>
              </a:rPr>
              <a:t>; </a:t>
            </a:r>
            <a:endParaRPr lang="ru-RU" sz="1100" b="1" dirty="0" smtClean="0">
              <a:latin typeface="Times New Roman" pitchFamily="18" charset="0"/>
              <a:cs typeface="Times New Roman" pitchFamily="18" charset="0"/>
            </a:endParaRPr>
          </a:p>
          <a:p>
            <a:pPr marL="0" indent="0" algn="just">
              <a:buFontTx/>
              <a:buNone/>
              <a:defRPr/>
            </a:pPr>
            <a:r>
              <a:rPr lang="ru-RU" sz="1100" b="1" dirty="0" smtClean="0">
                <a:latin typeface="Times New Roman" pitchFamily="18" charset="0"/>
                <a:cs typeface="Times New Roman" pitchFamily="18" charset="0"/>
              </a:rPr>
              <a:t>17 – болт </a:t>
            </a:r>
            <a:r>
              <a:rPr lang="ru-RU" sz="1100" b="1" dirty="0">
                <a:latin typeface="Times New Roman" pitchFamily="18" charset="0"/>
                <a:cs typeface="Times New Roman" pitchFamily="18" charset="0"/>
              </a:rPr>
              <a:t>крепления </a:t>
            </a:r>
            <a:r>
              <a:rPr lang="ru-RU" sz="1100" b="1" dirty="0" smtClean="0">
                <a:latin typeface="Times New Roman" pitchFamily="18" charset="0"/>
                <a:cs typeface="Times New Roman" pitchFamily="18" charset="0"/>
              </a:rPr>
              <a:t>корпуса-крышки</a:t>
            </a:r>
            <a:endParaRPr lang="ru-RU" sz="1100" b="1" dirty="0">
              <a:latin typeface="Times New Roman" pitchFamily="18" charset="0"/>
              <a:cs typeface="Times New Roman" pitchFamily="18" charset="0"/>
            </a:endParaRPr>
          </a:p>
        </p:txBody>
      </p:sp>
      <p:pic>
        <p:nvPicPr>
          <p:cNvPr id="3" name="Picture 2" descr="Ð ÐµÐ¼Ð¾Ð½Ñ Ð±ÐµÐ½Ð·Ð¾Ð±Ð°Ðº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9422" y="2780928"/>
            <a:ext cx="4591050" cy="3924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3370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6639"/>
            <a:ext cx="8712968" cy="1754326"/>
          </a:xfrm>
          <a:prstGeom prst="rect">
            <a:avLst/>
          </a:prstGeom>
        </p:spPr>
        <p:txBody>
          <a:bodyPr wrap="square">
            <a:spAutoFit/>
          </a:bodyPr>
          <a:lstStyle/>
          <a:p>
            <a:pPr algn="ctr">
              <a:defRPr/>
            </a:pPr>
            <a:r>
              <a:rPr lang="ru-RU" b="1" dirty="0">
                <a:solidFill>
                  <a:srgbClr val="7030A0"/>
                </a:solidFill>
                <a:latin typeface="Times New Roman" pitchFamily="18" charset="0"/>
                <a:cs typeface="Times New Roman" pitchFamily="18" charset="0"/>
              </a:rPr>
              <a:t>Фильтр тонкой </a:t>
            </a:r>
            <a:r>
              <a:rPr lang="ru-RU" b="1" dirty="0" smtClean="0">
                <a:solidFill>
                  <a:srgbClr val="7030A0"/>
                </a:solidFill>
                <a:latin typeface="Times New Roman" pitchFamily="18" charset="0"/>
                <a:cs typeface="Times New Roman" pitchFamily="18" charset="0"/>
              </a:rPr>
              <a:t>очистки </a:t>
            </a:r>
          </a:p>
          <a:p>
            <a:pPr algn="just">
              <a:defRPr/>
            </a:pPr>
            <a:r>
              <a:rPr lang="ru-RU" b="1" dirty="0" smtClean="0">
                <a:latin typeface="Times New Roman" pitchFamily="18" charset="0"/>
                <a:cs typeface="Times New Roman" pitchFamily="18" charset="0"/>
              </a:rPr>
              <a:t>Для очистки топлива от мелких механических примесей применяют фильтры тонкой очистки, которые состоят из корпуса, стакана-отстойника и фильтрующего сетчатого или керамического элемента. Керамический фильтрующий элемент – пористый материал, обеспечивающий лабиринтное движение топлива. Фильтр удерживается скобой и винтом.</a:t>
            </a:r>
            <a:endParaRPr lang="ru-RU" b="1" dirty="0">
              <a:latin typeface="Times New Roman" pitchFamily="18" charset="0"/>
              <a:cs typeface="Times New Roman" pitchFamily="18" charset="0"/>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1700808"/>
            <a:ext cx="5688632" cy="469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79512" y="1700808"/>
            <a:ext cx="3240360" cy="3970318"/>
          </a:xfrm>
          <a:prstGeom prst="rect">
            <a:avLst/>
          </a:prstGeom>
        </p:spPr>
        <p:txBody>
          <a:bodyPr wrap="square">
            <a:spAutoFit/>
          </a:bodyPr>
          <a:lstStyle/>
          <a:p>
            <a:pPr>
              <a:defRPr/>
            </a:pPr>
            <a:r>
              <a:rPr lang="ru-RU" b="1" dirty="0">
                <a:latin typeface="Times New Roman" pitchFamily="18" charset="0"/>
                <a:cs typeface="Times New Roman" pitchFamily="18" charset="0"/>
              </a:rPr>
              <a:t>Фильтры тонкой очистки топлива с </a:t>
            </a:r>
            <a:r>
              <a:rPr lang="ru-RU" b="1" dirty="0" smtClean="0">
                <a:latin typeface="Times New Roman" pitchFamily="18" charset="0"/>
                <a:cs typeface="Times New Roman" pitchFamily="18" charset="0"/>
              </a:rPr>
              <a:t>фильтрующими </a:t>
            </a:r>
            <a:r>
              <a:rPr lang="ru-RU" b="1" dirty="0">
                <a:latin typeface="Times New Roman" pitchFamily="18" charset="0"/>
                <a:cs typeface="Times New Roman" pitchFamily="18" charset="0"/>
              </a:rPr>
              <a:t>элементами: </a:t>
            </a:r>
          </a:p>
          <a:p>
            <a:pPr>
              <a:defRPr/>
            </a:pPr>
            <a:r>
              <a:rPr lang="ru-RU" b="1" dirty="0">
                <a:latin typeface="Times New Roman" pitchFamily="18" charset="0"/>
                <a:cs typeface="Times New Roman" pitchFamily="18" charset="0"/>
              </a:rPr>
              <a:t>a – сетчатый; </a:t>
            </a:r>
            <a:endParaRPr lang="ru-RU" b="1" dirty="0" smtClean="0">
              <a:latin typeface="Times New Roman" pitchFamily="18" charset="0"/>
              <a:cs typeface="Times New Roman" pitchFamily="18" charset="0"/>
            </a:endParaRPr>
          </a:p>
          <a:p>
            <a:pPr>
              <a:defRPr/>
            </a:pPr>
            <a:r>
              <a:rPr lang="ru-RU" b="1" dirty="0" smtClean="0">
                <a:latin typeface="Times New Roman" pitchFamily="18" charset="0"/>
                <a:cs typeface="Times New Roman" pitchFamily="18" charset="0"/>
              </a:rPr>
              <a:t>б </a:t>
            </a:r>
            <a:r>
              <a:rPr lang="ru-RU" b="1" dirty="0">
                <a:latin typeface="Times New Roman" pitchFamily="18" charset="0"/>
                <a:cs typeface="Times New Roman" pitchFamily="18" charset="0"/>
              </a:rPr>
              <a:t>– керамический;</a:t>
            </a:r>
          </a:p>
          <a:p>
            <a:pPr>
              <a:defRPr/>
            </a:pPr>
            <a:r>
              <a:rPr lang="ru-RU" b="1" dirty="0">
                <a:latin typeface="Times New Roman" pitchFamily="18" charset="0"/>
                <a:cs typeface="Times New Roman" pitchFamily="18" charset="0"/>
              </a:rPr>
              <a:t>1 – корпус; </a:t>
            </a:r>
            <a:endParaRPr lang="ru-RU" b="1" dirty="0" smtClean="0">
              <a:latin typeface="Times New Roman" pitchFamily="18" charset="0"/>
              <a:cs typeface="Times New Roman" pitchFamily="18" charset="0"/>
            </a:endParaRPr>
          </a:p>
          <a:p>
            <a:pPr>
              <a:defRPr/>
            </a:pPr>
            <a:r>
              <a:rPr lang="ru-RU" b="1" dirty="0" smtClean="0">
                <a:latin typeface="Times New Roman" pitchFamily="18" charset="0"/>
                <a:cs typeface="Times New Roman" pitchFamily="18" charset="0"/>
              </a:rPr>
              <a:t>2 </a:t>
            </a:r>
            <a:r>
              <a:rPr lang="ru-RU" b="1" dirty="0">
                <a:latin typeface="Times New Roman" pitchFamily="18" charset="0"/>
                <a:cs typeface="Times New Roman" pitchFamily="18" charset="0"/>
              </a:rPr>
              <a:t>– входное отверстие;</a:t>
            </a:r>
          </a:p>
          <a:p>
            <a:pPr>
              <a:defRPr/>
            </a:pPr>
            <a:r>
              <a:rPr lang="ru-RU" b="1" dirty="0">
                <a:latin typeface="Times New Roman" pitchFamily="18" charset="0"/>
                <a:cs typeface="Times New Roman" pitchFamily="18" charset="0"/>
              </a:rPr>
              <a:t>3 – прокладка; </a:t>
            </a:r>
            <a:endParaRPr lang="ru-RU" b="1" dirty="0" smtClean="0">
              <a:latin typeface="Times New Roman" pitchFamily="18" charset="0"/>
              <a:cs typeface="Times New Roman" pitchFamily="18" charset="0"/>
            </a:endParaRPr>
          </a:p>
          <a:p>
            <a:pPr>
              <a:defRPr/>
            </a:pPr>
            <a:r>
              <a:rPr lang="ru-RU" b="1" dirty="0" smtClean="0">
                <a:latin typeface="Times New Roman" pitchFamily="18" charset="0"/>
                <a:cs typeface="Times New Roman" pitchFamily="18" charset="0"/>
              </a:rPr>
              <a:t>4 </a:t>
            </a:r>
            <a:r>
              <a:rPr lang="ru-RU" b="1" dirty="0">
                <a:latin typeface="Times New Roman" pitchFamily="18" charset="0"/>
                <a:cs typeface="Times New Roman" pitchFamily="18" charset="0"/>
              </a:rPr>
              <a:t>– фильтрующий элемент;</a:t>
            </a:r>
          </a:p>
          <a:p>
            <a:pPr>
              <a:defRPr/>
            </a:pPr>
            <a:r>
              <a:rPr lang="ru-RU" b="1" dirty="0">
                <a:latin typeface="Times New Roman" pitchFamily="18" charset="0"/>
                <a:cs typeface="Times New Roman" pitchFamily="18" charset="0"/>
              </a:rPr>
              <a:t>5 – съёмный стакан-отстойник; </a:t>
            </a:r>
          </a:p>
          <a:p>
            <a:pPr>
              <a:defRPr/>
            </a:pPr>
            <a:r>
              <a:rPr lang="ru-RU" b="1" dirty="0">
                <a:latin typeface="Times New Roman" pitchFamily="18" charset="0"/>
                <a:cs typeface="Times New Roman" pitchFamily="18" charset="0"/>
              </a:rPr>
              <a:t>6 – пружина; </a:t>
            </a:r>
            <a:endParaRPr lang="ru-RU" b="1" dirty="0" smtClean="0">
              <a:latin typeface="Times New Roman" pitchFamily="18" charset="0"/>
              <a:cs typeface="Times New Roman" pitchFamily="18" charset="0"/>
            </a:endParaRPr>
          </a:p>
          <a:p>
            <a:pPr>
              <a:defRPr/>
            </a:pPr>
            <a:r>
              <a:rPr lang="ru-RU" b="1" dirty="0" smtClean="0">
                <a:latin typeface="Times New Roman" pitchFamily="18" charset="0"/>
                <a:cs typeface="Times New Roman" pitchFamily="18" charset="0"/>
              </a:rPr>
              <a:t>7 </a:t>
            </a:r>
            <a:r>
              <a:rPr lang="ru-RU" b="1" dirty="0">
                <a:latin typeface="Times New Roman" pitchFamily="18" charset="0"/>
                <a:cs typeface="Times New Roman" pitchFamily="18" charset="0"/>
              </a:rPr>
              <a:t>– винт креплении стакана;</a:t>
            </a:r>
          </a:p>
          <a:p>
            <a:pPr>
              <a:defRPr/>
            </a:pPr>
            <a:r>
              <a:rPr lang="ru-RU" b="1" dirty="0">
                <a:latin typeface="Times New Roman" pitchFamily="18" charset="0"/>
                <a:cs typeface="Times New Roman" pitchFamily="18" charset="0"/>
              </a:rPr>
              <a:t>8 – канал для отвода топ</a:t>
            </a:r>
            <a:r>
              <a:rPr lang="ru-RU" b="1" dirty="0">
                <a:solidFill>
                  <a:srgbClr val="7030A0"/>
                </a:solidFill>
                <a:latin typeface="Times New Roman" pitchFamily="18" charset="0"/>
                <a:cs typeface="Times New Roman" pitchFamily="18" charset="0"/>
              </a:rPr>
              <a:t>лива</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865411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9214"/>
            <a:ext cx="8496944" cy="4232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467544" y="4653136"/>
            <a:ext cx="7848872" cy="1754326"/>
          </a:xfrm>
          <a:prstGeom prst="rect">
            <a:avLst/>
          </a:prstGeom>
        </p:spPr>
        <p:txBody>
          <a:bodyPr wrap="square">
            <a:spAutoFit/>
          </a:bodyPr>
          <a:lstStyle/>
          <a:p>
            <a:pPr algn="ctr">
              <a:defRPr/>
            </a:pPr>
            <a:r>
              <a:rPr lang="ru-RU" b="1" dirty="0">
                <a:latin typeface="Times New Roman" pitchFamily="18" charset="0"/>
                <a:cs typeface="Times New Roman" pitchFamily="18" charset="0"/>
              </a:rPr>
              <a:t>Схема работы топливного насоса:</a:t>
            </a:r>
          </a:p>
          <a:p>
            <a:pPr algn="just">
              <a:defRPr/>
            </a:pPr>
            <a:r>
              <a:rPr lang="ru-RU" b="1" dirty="0">
                <a:latin typeface="Times New Roman" pitchFamily="18" charset="0"/>
                <a:cs typeface="Times New Roman" pitchFamily="18" charset="0"/>
              </a:rPr>
              <a:t>1 – нагнетательный патрубок; 2 – стяжной болт; 3 – крышка; 4 – всасывающий патрубок; 5 – впускной клапан с пружиной; 6 – корпус; 7 – диафрагма насоса; 8 – рычаг ручной подкачки; 9 – тяга; 10 – рычаг механической подкачки; 11 – пружина; 12 – шток; 13 – эксцентрик; 14 – нагнетательный клапан с пружиной; 15 – фильтр очистки топлива</a:t>
            </a:r>
          </a:p>
        </p:txBody>
      </p:sp>
    </p:spTree>
    <p:extLst>
      <p:ext uri="{BB962C8B-B14F-4D97-AF65-F5344CB8AC3E}">
        <p14:creationId xmlns:p14="http://schemas.microsoft.com/office/powerpoint/2010/main" val="1533948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16" y="50631"/>
            <a:ext cx="8958471" cy="5078313"/>
          </a:xfrm>
          <a:prstGeom prst="rect">
            <a:avLst/>
          </a:prstGeom>
        </p:spPr>
        <p:txBody>
          <a:bodyPr wrap="square">
            <a:spAutoFit/>
          </a:bodyPr>
          <a:lstStyle/>
          <a:p>
            <a:pPr algn="just">
              <a:defRPr/>
            </a:pPr>
            <a:r>
              <a:rPr lang="ru-RU" b="1" dirty="0">
                <a:solidFill>
                  <a:srgbClr val="FF0000"/>
                </a:solidFill>
                <a:latin typeface="Times New Roman" pitchFamily="18" charset="0"/>
                <a:cs typeface="Times New Roman" pitchFamily="18" charset="0"/>
              </a:rPr>
              <a:t>Воздушный фильтр </a:t>
            </a:r>
            <a:r>
              <a:rPr lang="ru-RU" b="1" dirty="0">
                <a:latin typeface="Times New Roman" pitchFamily="18" charset="0"/>
                <a:cs typeface="Times New Roman" pitchFamily="18" charset="0"/>
              </a:rPr>
              <a:t>– необходим для очистки воздуха, поступающего в цилиндры двигателя. </a:t>
            </a:r>
          </a:p>
          <a:p>
            <a:pPr algn="just">
              <a:defRPr/>
            </a:pPr>
            <a:r>
              <a:rPr lang="ru-RU" b="1" dirty="0">
                <a:latin typeface="Times New Roman" pitchFamily="18" charset="0"/>
                <a:cs typeface="Times New Roman" pitchFamily="18" charset="0"/>
              </a:rPr>
              <a:t>Фильтр устанавливается на верхней части воздушной горловины карбюратора.</a:t>
            </a:r>
          </a:p>
          <a:p>
            <a:pPr algn="just">
              <a:defRPr/>
            </a:pPr>
            <a:r>
              <a:rPr lang="ru-RU" b="1" dirty="0">
                <a:latin typeface="Times New Roman" pitchFamily="18" charset="0"/>
                <a:cs typeface="Times New Roman" pitchFamily="18" charset="0"/>
              </a:rPr>
              <a:t>По способу очистки воздуха фильтры делятся на инерционно-масляные и сухие.</a:t>
            </a:r>
          </a:p>
          <a:p>
            <a:pPr algn="just">
              <a:defRPr/>
            </a:pPr>
            <a:r>
              <a:rPr lang="ru-RU" b="1" dirty="0">
                <a:solidFill>
                  <a:srgbClr val="FF0000"/>
                </a:solidFill>
                <a:latin typeface="Times New Roman" pitchFamily="18" charset="0"/>
                <a:cs typeface="Times New Roman" pitchFamily="18" charset="0"/>
              </a:rPr>
              <a:t>Инерционно-масляный фильтр </a:t>
            </a:r>
            <a:r>
              <a:rPr lang="ru-RU" b="1" dirty="0">
                <a:latin typeface="Times New Roman" pitchFamily="18" charset="0"/>
                <a:cs typeface="Times New Roman" pitchFamily="18" charset="0"/>
              </a:rPr>
              <a:t>состоит из корпуса с масляной ванной, крышки, воздухозаборника и фильтрующего элемента из синтетического </a:t>
            </a:r>
            <a:r>
              <a:rPr lang="ru-RU" b="1" dirty="0" smtClean="0">
                <a:latin typeface="Times New Roman" pitchFamily="18" charset="0"/>
                <a:cs typeface="Times New Roman" pitchFamily="18" charset="0"/>
              </a:rPr>
              <a:t>материала. При </a:t>
            </a:r>
            <a:r>
              <a:rPr lang="ru-RU" b="1" dirty="0">
                <a:latin typeface="Times New Roman" pitchFamily="18" charset="0"/>
                <a:cs typeface="Times New Roman" pitchFamily="18" charset="0"/>
              </a:rPr>
              <a:t>работе двигателя воздух, проходя через кольцевую щель </a:t>
            </a:r>
            <a:r>
              <a:rPr lang="ru-RU" b="1" dirty="0" smtClean="0">
                <a:latin typeface="Times New Roman" pitchFamily="18" charset="0"/>
                <a:cs typeface="Times New Roman" pitchFamily="18" charset="0"/>
              </a:rPr>
              <a:t>внутри </a:t>
            </a:r>
            <a:r>
              <a:rPr lang="ru-RU" b="1" dirty="0">
                <a:latin typeface="Times New Roman" pitchFamily="18" charset="0"/>
                <a:cs typeface="Times New Roman" pitchFamily="18" charset="0"/>
              </a:rPr>
              <a:t>корпуса и, соприкасаясь с поверхностью масла, резко </a:t>
            </a:r>
            <a:r>
              <a:rPr lang="ru-RU" b="1" dirty="0" smtClean="0">
                <a:latin typeface="Times New Roman" pitchFamily="18" charset="0"/>
                <a:cs typeface="Times New Roman" pitchFamily="18" charset="0"/>
              </a:rPr>
              <a:t>изменяет </a:t>
            </a:r>
            <a:r>
              <a:rPr lang="ru-RU" b="1" dirty="0">
                <a:latin typeface="Times New Roman" pitchFamily="18" charset="0"/>
                <a:cs typeface="Times New Roman" pitchFamily="18" charset="0"/>
              </a:rPr>
              <a:t>направление движения. Вследствие этого крупные </a:t>
            </a:r>
          </a:p>
          <a:p>
            <a:pPr algn="just">
              <a:defRPr/>
            </a:pPr>
            <a:r>
              <a:rPr lang="ru-RU" b="1" dirty="0">
                <a:latin typeface="Times New Roman" pitchFamily="18" charset="0"/>
                <a:cs typeface="Times New Roman" pitchFamily="18" charset="0"/>
              </a:rPr>
              <a:t>частицы пыли, находящиеся в воздухе, прилипают к поверхности </a:t>
            </a:r>
            <a:r>
              <a:rPr lang="ru-RU" b="1" dirty="0" smtClean="0">
                <a:latin typeface="Times New Roman" pitchFamily="18" charset="0"/>
                <a:cs typeface="Times New Roman" pitchFamily="18" charset="0"/>
              </a:rPr>
              <a:t>масла</a:t>
            </a:r>
            <a:r>
              <a:rPr lang="ru-RU" b="1" dirty="0">
                <a:latin typeface="Times New Roman" pitchFamily="18" charset="0"/>
                <a:cs typeface="Times New Roman" pitchFamily="18" charset="0"/>
              </a:rPr>
              <a:t>. Далее воздух проходит через фильтрующий элемент, </a:t>
            </a:r>
            <a:r>
              <a:rPr lang="ru-RU" b="1" dirty="0" smtClean="0">
                <a:latin typeface="Times New Roman" pitchFamily="18" charset="0"/>
                <a:cs typeface="Times New Roman" pitchFamily="18" charset="0"/>
              </a:rPr>
              <a:t>очищается от </a:t>
            </a:r>
            <a:r>
              <a:rPr lang="ru-RU" b="1" dirty="0">
                <a:latin typeface="Times New Roman" pitchFamily="18" charset="0"/>
                <a:cs typeface="Times New Roman" pitchFamily="18" charset="0"/>
              </a:rPr>
              <a:t>мелких частиц пыли и поступает в карбюратор. Таким образом, </a:t>
            </a:r>
            <a:r>
              <a:rPr lang="ru-RU" b="1" dirty="0" smtClean="0">
                <a:latin typeface="Times New Roman" pitchFamily="18" charset="0"/>
                <a:cs typeface="Times New Roman" pitchFamily="18" charset="0"/>
              </a:rPr>
              <a:t>воздух </a:t>
            </a:r>
          </a:p>
          <a:p>
            <a:pPr algn="just">
              <a:defRPr/>
            </a:pPr>
            <a:r>
              <a:rPr lang="ru-RU" b="1" dirty="0" smtClean="0">
                <a:latin typeface="Times New Roman" pitchFamily="18" charset="0"/>
                <a:cs typeface="Times New Roman" pitchFamily="18" charset="0"/>
              </a:rPr>
              <a:t>проходит </a:t>
            </a:r>
            <a:r>
              <a:rPr lang="ru-RU" b="1" dirty="0">
                <a:latin typeface="Times New Roman" pitchFamily="18" charset="0"/>
                <a:cs typeface="Times New Roman" pitchFamily="18" charset="0"/>
              </a:rPr>
              <a:t>двухступенчатую очистку. При засорении </a:t>
            </a:r>
            <a:endParaRPr lang="ru-RU" b="1" dirty="0" smtClean="0">
              <a:latin typeface="Times New Roman" pitchFamily="18" charset="0"/>
              <a:cs typeface="Times New Roman" pitchFamily="18" charset="0"/>
            </a:endParaRPr>
          </a:p>
          <a:p>
            <a:pPr algn="just">
              <a:defRPr/>
            </a:pPr>
            <a:r>
              <a:rPr lang="ru-RU" b="1" dirty="0" smtClean="0">
                <a:latin typeface="Times New Roman" pitchFamily="18" charset="0"/>
                <a:cs typeface="Times New Roman" pitchFamily="18" charset="0"/>
              </a:rPr>
              <a:t>фильтр промывают</a:t>
            </a:r>
            <a:r>
              <a:rPr lang="ru-RU" b="1" dirty="0">
                <a:latin typeface="Times New Roman" pitchFamily="18" charset="0"/>
                <a:cs typeface="Times New Roman" pitchFamily="18" charset="0"/>
              </a:rPr>
              <a:t>.</a:t>
            </a:r>
          </a:p>
          <a:p>
            <a:pPr algn="just">
              <a:defRPr/>
            </a:pPr>
            <a:r>
              <a:rPr lang="ru-RU" b="1" dirty="0">
                <a:solidFill>
                  <a:srgbClr val="FF0000"/>
                </a:solidFill>
                <a:latin typeface="Times New Roman" pitchFamily="18" charset="0"/>
                <a:cs typeface="Times New Roman" pitchFamily="18" charset="0"/>
              </a:rPr>
              <a:t>Воздушный фильтр сухого типа </a:t>
            </a:r>
            <a:r>
              <a:rPr lang="ru-RU" b="1" dirty="0">
                <a:latin typeface="Times New Roman" pitchFamily="18" charset="0"/>
                <a:cs typeface="Times New Roman" pitchFamily="18" charset="0"/>
              </a:rPr>
              <a:t>состоит из корпуса, крышки, </a:t>
            </a:r>
          </a:p>
          <a:p>
            <a:pPr algn="just">
              <a:defRPr/>
            </a:pPr>
            <a:r>
              <a:rPr lang="ru-RU" b="1" dirty="0">
                <a:latin typeface="Times New Roman" pitchFamily="18" charset="0"/>
                <a:cs typeface="Times New Roman" pitchFamily="18" charset="0"/>
              </a:rPr>
              <a:t>воздухозаборника и фильтрующего элемента </a:t>
            </a:r>
            <a:endParaRPr lang="ru-RU" b="1" dirty="0" smtClean="0">
              <a:latin typeface="Times New Roman" pitchFamily="18" charset="0"/>
              <a:cs typeface="Times New Roman" pitchFamily="18" charset="0"/>
            </a:endParaRPr>
          </a:p>
          <a:p>
            <a:pPr algn="just">
              <a:defRPr/>
            </a:pPr>
            <a:r>
              <a:rPr lang="ru-RU" b="1" dirty="0" smtClean="0">
                <a:latin typeface="Times New Roman" pitchFamily="18" charset="0"/>
                <a:cs typeface="Times New Roman" pitchFamily="18" charset="0"/>
              </a:rPr>
              <a:t>из </a:t>
            </a:r>
            <a:r>
              <a:rPr lang="ru-RU" b="1" dirty="0">
                <a:latin typeface="Times New Roman" pitchFamily="18" charset="0"/>
                <a:cs typeface="Times New Roman" pitchFamily="18" charset="0"/>
              </a:rPr>
              <a:t>пористого картона. </a:t>
            </a:r>
          </a:p>
          <a:p>
            <a:pPr algn="just">
              <a:defRPr/>
            </a:pPr>
            <a:r>
              <a:rPr lang="ru-RU" b="1" dirty="0">
                <a:latin typeface="Times New Roman" pitchFamily="18" charset="0"/>
                <a:cs typeface="Times New Roman" pitchFamily="18" charset="0"/>
              </a:rPr>
              <a:t>При необходимости фильтрующий элемент меняют.</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8" y="3078357"/>
            <a:ext cx="3619492" cy="37579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467544" y="5661248"/>
            <a:ext cx="4572000" cy="830997"/>
          </a:xfrm>
          <a:prstGeom prst="rect">
            <a:avLst/>
          </a:prstGeom>
        </p:spPr>
        <p:txBody>
          <a:bodyPr>
            <a:spAutoFit/>
          </a:bodyPr>
          <a:lstStyle/>
          <a:p>
            <a:pPr>
              <a:defRPr/>
            </a:pPr>
            <a:r>
              <a:rPr lang="ru-RU" sz="1600" b="1" dirty="0">
                <a:latin typeface="Times New Roman" pitchFamily="18" charset="0"/>
                <a:cs typeface="Times New Roman" pitchFamily="18" charset="0"/>
              </a:rPr>
              <a:t>Воздушный фильтр: 1 – крышка; 2 – фильтрующий элемент; 3 – корпус; 4 – воздухозаборник</a:t>
            </a:r>
          </a:p>
        </p:txBody>
      </p:sp>
    </p:spTree>
    <p:extLst>
      <p:ext uri="{BB962C8B-B14F-4D97-AF65-F5344CB8AC3E}">
        <p14:creationId xmlns:p14="http://schemas.microsoft.com/office/powerpoint/2010/main" val="796563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712968" cy="6740307"/>
          </a:xfrm>
          <a:prstGeom prst="rect">
            <a:avLst/>
          </a:prstGeom>
        </p:spPr>
        <p:txBody>
          <a:bodyPr wrap="square">
            <a:spAutoFit/>
          </a:bodyPr>
          <a:lstStyle/>
          <a:p>
            <a:pPr algn="just">
              <a:defRPr/>
            </a:pPr>
            <a:r>
              <a:rPr lang="ru-RU" b="1" dirty="0">
                <a:latin typeface="Times New Roman" pitchFamily="18" charset="0"/>
                <a:cs typeface="Times New Roman" pitchFamily="18" charset="0"/>
              </a:rPr>
              <a:t>Наибольшее распространение в автомобильных двигателях получили многокамерные </a:t>
            </a:r>
            <a:r>
              <a:rPr lang="ru-RU" b="1" dirty="0">
                <a:solidFill>
                  <a:srgbClr val="7030A0"/>
                </a:solidFill>
                <a:latin typeface="Times New Roman" pitchFamily="18" charset="0"/>
                <a:cs typeface="Times New Roman" pitchFamily="18" charset="0"/>
              </a:rPr>
              <a:t>карбюраторы</a:t>
            </a:r>
            <a:r>
              <a:rPr lang="ru-RU" b="1" dirty="0">
                <a:latin typeface="Times New Roman" pitchFamily="18" charset="0"/>
                <a:cs typeface="Times New Roman" pitchFamily="18" charset="0"/>
              </a:rPr>
              <a:t> с падающим потоком, так как они позволяют создать впускную систему с меньшим сопротивлением, обеспечивают более равномерное распределение горючей смеси по цилиндрам. Смесительные камеры работают параллельно или последовательно. В каждой камере устанавливается по два диффузора, что улучшает перемешивание и испарение топлива посредством воздуха, подводимого через кольцевую щель между диффузорами при выходе горючей смеси в большой диффузор. Распылители главной дозирующей системы выведены в малый диффузор, где скорость воздушного потока максимальна. Многокамерные карбюраторы имеют балансированную поплавковую камеру. Это обусловлено тем, что сопротивление воздушного фильтра при засорении увеличивается, следовательно, может увеличиться перепад давления между поплавковой камерой и диффузором, что может привести к перерасходу топлива и повышению токсичности отработавших газов. Балансированная поплавковая камера изолирована от окружающей среды и специальным каналом сообщается с воздушным патрубком карбюратора, что исключает влияние воздушного фильтра на работу карбюратора. Для улучшения характеристик карбюратора используют следующие дополнительные устройства, обеспечивающие приготовление горючей смеси постоянного состава на различных режимах работы двигателя:</a:t>
            </a:r>
          </a:p>
          <a:p>
            <a:pPr algn="just">
              <a:defRPr/>
            </a:pPr>
            <a:r>
              <a:rPr lang="ru-RU" b="1" dirty="0">
                <a:latin typeface="Times New Roman" pitchFamily="18" charset="0"/>
                <a:cs typeface="Times New Roman" pitchFamily="18" charset="0"/>
              </a:rPr>
              <a:t>пусковое устройство;</a:t>
            </a:r>
          </a:p>
          <a:p>
            <a:pPr algn="just">
              <a:defRPr/>
            </a:pPr>
            <a:r>
              <a:rPr lang="ru-RU" b="1" dirty="0">
                <a:latin typeface="Times New Roman" pitchFamily="18" charset="0"/>
                <a:cs typeface="Times New Roman" pitchFamily="18" charset="0"/>
              </a:rPr>
              <a:t>систему холостого хода;</a:t>
            </a:r>
          </a:p>
          <a:p>
            <a:pPr algn="just">
              <a:defRPr/>
            </a:pPr>
            <a:r>
              <a:rPr lang="ru-RU" b="1" dirty="0">
                <a:latin typeface="Times New Roman" pitchFamily="18" charset="0"/>
                <a:cs typeface="Times New Roman" pitchFamily="18" charset="0"/>
              </a:rPr>
              <a:t>систему компенсации горючей смеси;</a:t>
            </a:r>
          </a:p>
          <a:p>
            <a:pPr algn="just">
              <a:defRPr/>
            </a:pPr>
            <a:r>
              <a:rPr lang="ru-RU" b="1" dirty="0" smtClean="0">
                <a:latin typeface="Times New Roman" pitchFamily="18" charset="0"/>
                <a:cs typeface="Times New Roman" pitchFamily="18" charset="0"/>
              </a:rPr>
              <a:t>экономайзер; ускорительный </a:t>
            </a:r>
            <a:r>
              <a:rPr lang="ru-RU" b="1" dirty="0">
                <a:latin typeface="Times New Roman" pitchFamily="18" charset="0"/>
                <a:cs typeface="Times New Roman" pitchFamily="18" charset="0"/>
              </a:rPr>
              <a:t>насос.</a:t>
            </a:r>
          </a:p>
        </p:txBody>
      </p:sp>
    </p:spTree>
    <p:extLst>
      <p:ext uri="{BB962C8B-B14F-4D97-AF65-F5344CB8AC3E}">
        <p14:creationId xmlns:p14="http://schemas.microsoft.com/office/powerpoint/2010/main" val="1014397279"/>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129</TotalTime>
  <Words>3666</Words>
  <Application>Microsoft Office PowerPoint</Application>
  <PresentationFormat>Экран (4:3)</PresentationFormat>
  <Paragraphs>194</Paragraphs>
  <Slides>28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Admin-PC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15</cp:revision>
  <dcterms:created xsi:type="dcterms:W3CDTF">2020-01-22T12:10:09Z</dcterms:created>
  <dcterms:modified xsi:type="dcterms:W3CDTF">2020-02-07T08:21:08Z</dcterms:modified>
</cp:coreProperties>
</file>