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016C8-75BB-451C-A9DD-9B200A2091D6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34922-CB6B-4D41-91D6-A24D322672F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016C8-75BB-451C-A9DD-9B200A2091D6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34922-CB6B-4D41-91D6-A24D32267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016C8-75BB-451C-A9DD-9B200A2091D6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34922-CB6B-4D41-91D6-A24D32267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016C8-75BB-451C-A9DD-9B200A2091D6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34922-CB6B-4D41-91D6-A24D32267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016C8-75BB-451C-A9DD-9B200A2091D6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0634922-CB6B-4D41-91D6-A24D322672F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016C8-75BB-451C-A9DD-9B200A2091D6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34922-CB6B-4D41-91D6-A24D32267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016C8-75BB-451C-A9DD-9B200A2091D6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34922-CB6B-4D41-91D6-A24D32267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016C8-75BB-451C-A9DD-9B200A2091D6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34922-CB6B-4D41-91D6-A24D32267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016C8-75BB-451C-A9DD-9B200A2091D6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34922-CB6B-4D41-91D6-A24D32267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016C8-75BB-451C-A9DD-9B200A2091D6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34922-CB6B-4D41-91D6-A24D32267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016C8-75BB-451C-A9DD-9B200A2091D6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34922-CB6B-4D41-91D6-A24D32267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31016C8-75BB-451C-A9DD-9B200A2091D6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0634922-CB6B-4D41-91D6-A24D322672F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59632" y="548680"/>
            <a:ext cx="64087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Система питания  дизельных двигателей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79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ic-1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4968552" cy="5400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20072" y="548680"/>
            <a:ext cx="36724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chemeClr val="bg1"/>
                </a:solidFill>
              </a:rPr>
              <a:t>При работе двигателя в некотором режиме в регуляторе всегда устанавливается равновесие между центробежными силами грузов 7 и усилием пружины 16. Если водитель автомобиля нажимает ногой на педаль 2 (рис.30) управления подачей топлива, то через систему рычагов и тяг поворачивается на некоторый угол рычаг 19 управления регулятором или рычаг 13 (рис.29), что приводит к увеличению натяжения пружины 16. </a:t>
            </a:r>
            <a:br>
              <a:rPr lang="ru-RU" sz="1200" b="1" dirty="0">
                <a:solidFill>
                  <a:schemeClr val="bg1"/>
                </a:solidFill>
              </a:rPr>
            </a:br>
            <a:r>
              <a:rPr lang="ru-RU" sz="1200" b="1" dirty="0">
                <a:solidFill>
                  <a:schemeClr val="bg1"/>
                </a:solidFill>
              </a:rPr>
              <a:t/>
            </a:r>
            <a:br>
              <a:rPr lang="ru-RU" sz="1200" b="1" dirty="0">
                <a:solidFill>
                  <a:schemeClr val="bg1"/>
                </a:solidFill>
              </a:rPr>
            </a:br>
            <a:r>
              <a:rPr lang="ru-RU" sz="1200" b="1" dirty="0">
                <a:solidFill>
                  <a:schemeClr val="bg1"/>
                </a:solidFill>
              </a:rPr>
              <a:t>Пружина 16 действует через промежуточный рычаг 17 на рычаг 9 и перемещает его. Рычаг 9 перемещает рейки 11 в сторону увеличения подачи топлива. Частота вращения возрастает до тех пор, пока не наступит равновесие между центробежной силой грузов и усилием пружины. При уменьшении нагрузки на двигатель частота вращения коленчатого вала возрастает. Грузы регулятора расходятся и, преодолевая сопротивление пружины 16, поворачивают рычаг 9, который перемещает рейки 11 в сторону уменьшения подачи топлива, восстанавливая нарушенный режим. </a:t>
            </a:r>
            <a:r>
              <a:rPr lang="ru-RU" sz="1200" b="1" dirty="0">
                <a:solidFill>
                  <a:schemeClr val="bg1"/>
                </a:solidFill>
                <a:latin typeface="Arial" charset="0"/>
              </a:rPr>
              <a:t> 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107504" y="5816603"/>
            <a:ext cx="8927976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sz="1100" b="1" dirty="0">
                <a:solidFill>
                  <a:schemeClr val="bg1"/>
                </a:solidFill>
              </a:rPr>
              <a:t>1 - кулачковый вал; 2 - ведущее зубчатое колесо; 3 - промежуточное зубчатое колесо; 4 - зубчатое колесо регулятора; 5 - державка грузов; б - упорный шарикоподшипник; 7 -груз; 8 - муфта; 9 - рычаг регулятора; 10 - палец; 11 - рейки; 12 - рычаг реек; 13 - рычаг управления регулятором; 14 - болт ограничения максимальной частоты вращения; 15 - болт ограничения минимальной частоты вращения; 16 - пружина рычага управления регулятором; 17 - промежуточный рычаг; 18 - регулировочный болт подачи топлива; 19 - пружина; 20 - рычаг выключения подачи топлива; 21 - рычаг </a:t>
            </a:r>
            <a:r>
              <a:rPr lang="ru-RU" sz="1100" b="1" dirty="0" err="1">
                <a:solidFill>
                  <a:schemeClr val="bg1"/>
                </a:solidFill>
              </a:rPr>
              <a:t>остановкидвигателя</a:t>
            </a:r>
            <a:r>
              <a:rPr lang="ru-RU" sz="1100" b="1" dirty="0">
                <a:solidFill>
                  <a:schemeClr val="bg1"/>
                </a:solidFill>
              </a:rPr>
              <a:t>.</a:t>
            </a:r>
            <a:r>
              <a:rPr lang="ru-RU" sz="1000" dirty="0">
                <a:solidFill>
                  <a:schemeClr val="bg1"/>
                </a:solidFill>
              </a:rPr>
              <a:t> </a:t>
            </a:r>
            <a:endParaRPr lang="ru-RU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970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24-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04" y="692150"/>
            <a:ext cx="4486461" cy="409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 descr="24-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92150"/>
            <a:ext cx="3504829" cy="409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226704" y="4941168"/>
            <a:ext cx="871296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/>
            <a:r>
              <a:rPr lang="ru-RU" sz="1200" b="1" dirty="0">
                <a:solidFill>
                  <a:schemeClr val="bg1"/>
                </a:solidFill>
              </a:rPr>
              <a:t>С увеличением частоты вращения коленчатого вала дизеля возрастают центробежные силы, действующие на грузы. Под действием этих сил преодолевается противодействие пружин и грузы  расходятся . При этом грузы, скользя криволинейными вырезами по опорным пальцам ведущей полумуфты, подтягивают к ним оси ведомой полумуфты и, таким образом, происходит угловое смещение кулачкового вала насоса (по направлению вращения) относительно вала привода насоса (показано стрелками). Следовательно, угол опережения впрыскивания топлива увеличивается.</a:t>
            </a:r>
          </a:p>
          <a:p>
            <a:pPr algn="just"/>
            <a:r>
              <a:rPr lang="ru-RU" sz="1200" b="1" dirty="0">
                <a:solidFill>
                  <a:schemeClr val="bg1"/>
                </a:solidFill>
              </a:rPr>
              <a:t>При снижении частоты вращения коленчатого вала центробежная сила грузов уменьшается и под действием пружин ведомая полумуфта поворачивается относительно ведущей в сторону, противоположную вращению кулачкового вале насоса, в результате чего угол опережения впрыскивания топлива уменьшается. Максимальный угол опережения</a:t>
            </a:r>
          </a:p>
        </p:txBody>
      </p:sp>
    </p:spTree>
    <p:extLst>
      <p:ext uri="{BB962C8B-B14F-4D97-AF65-F5344CB8AC3E}">
        <p14:creationId xmlns:p14="http://schemas.microsoft.com/office/powerpoint/2010/main" val="2241693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Урал 4320 5557 Электрофакельное устройство - купи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81" y="1196752"/>
            <a:ext cx="8101012" cy="337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395372"/>
            <a:ext cx="72728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>
                <a:solidFill>
                  <a:srgbClr val="002060"/>
                </a:solidFill>
                <a:latin typeface="Arial" charset="0"/>
              </a:rPr>
              <a:t>Электрофакельное</a:t>
            </a:r>
            <a:r>
              <a:rPr lang="ru-RU" sz="2800" b="1" dirty="0">
                <a:latin typeface="Arial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Arial" charset="0"/>
              </a:rPr>
              <a:t>устройство</a:t>
            </a:r>
            <a:r>
              <a:rPr lang="ru-RU" sz="2800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4797152"/>
            <a:ext cx="76328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</a:rPr>
              <a:t>1 — коллектор впускной; </a:t>
            </a:r>
            <a:r>
              <a:rPr lang="ru-RU" sz="2000" dirty="0" smtClean="0">
                <a:solidFill>
                  <a:schemeClr val="bg1"/>
                </a:solidFill>
              </a:rPr>
              <a:t>                 4 </a:t>
            </a:r>
            <a:r>
              <a:rPr lang="ru-RU" sz="2000" dirty="0">
                <a:solidFill>
                  <a:schemeClr val="bg1"/>
                </a:solidFill>
              </a:rPr>
              <a:t>— трубка топливная; </a:t>
            </a:r>
            <a:endParaRPr lang="ru-RU" sz="2000" dirty="0" smtClean="0">
              <a:solidFill>
                <a:schemeClr val="bg1"/>
              </a:solidFill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2 </a:t>
            </a:r>
            <a:r>
              <a:rPr lang="ru-RU" sz="2000" dirty="0">
                <a:solidFill>
                  <a:schemeClr val="bg1"/>
                </a:solidFill>
              </a:rPr>
              <a:t>— свеча  факельная</a:t>
            </a:r>
            <a:r>
              <a:rPr lang="ru-RU" sz="2000" dirty="0" smtClean="0">
                <a:solidFill>
                  <a:schemeClr val="bg1"/>
                </a:solidFill>
              </a:rPr>
              <a:t>;                       </a:t>
            </a:r>
            <a:r>
              <a:rPr lang="ru-RU" sz="2000" dirty="0">
                <a:solidFill>
                  <a:schemeClr val="bg1"/>
                </a:solidFill>
              </a:rPr>
              <a:t>5 — клапан электромагнитный</a:t>
            </a:r>
            <a:endParaRPr lang="ru-RU" sz="2000" dirty="0" smtClean="0">
              <a:solidFill>
                <a:schemeClr val="bg1"/>
              </a:solidFill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3 </a:t>
            </a:r>
            <a:r>
              <a:rPr lang="ru-RU" sz="2000" dirty="0">
                <a:solidFill>
                  <a:schemeClr val="bg1"/>
                </a:solidFill>
              </a:rPr>
              <a:t>— патрубок соединительный; </a:t>
            </a:r>
            <a:r>
              <a:rPr lang="ru-RU" sz="2000" dirty="0" smtClean="0">
                <a:solidFill>
                  <a:schemeClr val="bg1"/>
                </a:solidFill>
              </a:rPr>
              <a:t>      6 </a:t>
            </a:r>
            <a:r>
              <a:rPr lang="ru-RU" sz="2000" dirty="0">
                <a:solidFill>
                  <a:schemeClr val="bg1"/>
                </a:solidFill>
              </a:rPr>
              <a:t>— трубка топливная от ТНВД </a:t>
            </a:r>
          </a:p>
          <a:p>
            <a:pPr algn="just"/>
            <a:endParaRPr lang="ru-RU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118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щит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8" y="1340768"/>
            <a:ext cx="5472609" cy="4900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724128" y="1146592"/>
            <a:ext cx="3419872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/>
            <a:r>
              <a:rPr lang="ru-RU" dirty="0">
                <a:solidFill>
                  <a:schemeClr val="bg1"/>
                </a:solidFill>
              </a:rPr>
              <a:t>При пуске двигателя работает топливоподкачивающий насос низкого давления и топливо, проходя через фильтр тонкой очистки, нагнетается к свечам. Перепускной клапан топливного насоса высокого давления и клапан-жиклер фильтра тонкой очистки топлива перекрывают дренажные </a:t>
            </a:r>
            <a:r>
              <a:rPr lang="ru-RU" dirty="0" err="1">
                <a:solidFill>
                  <a:schemeClr val="bg1"/>
                </a:solidFill>
              </a:rPr>
              <a:t>топливопроводы</a:t>
            </a:r>
            <a:r>
              <a:rPr lang="ru-RU" dirty="0">
                <a:solidFill>
                  <a:schemeClr val="bg1"/>
                </a:solidFill>
              </a:rPr>
              <a:t> и обеспечивают подачу топлива под давлением на свечи с минимальной задержкой времени от момента открытия электромагнитного клапана.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19672" y="262053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</a:rPr>
              <a:t>Щиток приборов </a:t>
            </a:r>
            <a:r>
              <a:rPr lang="ru-RU" sz="3200" dirty="0" smtClean="0">
                <a:solidFill>
                  <a:srgbClr val="002060"/>
                </a:solidFill>
              </a:rPr>
              <a:t>КАМАЗ 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6078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Фильтр тонкой очистки топли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8050"/>
            <a:ext cx="4762500" cy="541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4870004" y="926333"/>
            <a:ext cx="4166493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>
              <a:tabLst>
                <a:tab pos="182563" algn="l"/>
              </a:tabLst>
            </a:pPr>
            <a:r>
              <a:rPr lang="ru-RU" b="1" dirty="0">
                <a:solidFill>
                  <a:schemeClr val="bg1"/>
                </a:solidFill>
              </a:rPr>
              <a:t>2.</a:t>
            </a:r>
            <a:r>
              <a:rPr lang="ru-RU" dirty="0">
                <a:solidFill>
                  <a:schemeClr val="bg1"/>
                </a:solidFill>
              </a:rPr>
              <a:t>Крышка</a:t>
            </a:r>
          </a:p>
          <a:p>
            <a:pPr algn="just">
              <a:tabLst>
                <a:tab pos="182563" algn="l"/>
              </a:tabLst>
            </a:pPr>
            <a:r>
              <a:rPr lang="ru-RU" b="1" dirty="0">
                <a:solidFill>
                  <a:schemeClr val="bg1"/>
                </a:solidFill>
              </a:rPr>
              <a:t>3.</a:t>
            </a:r>
            <a:r>
              <a:rPr lang="ru-RU" dirty="0">
                <a:solidFill>
                  <a:schemeClr val="bg1"/>
                </a:solidFill>
              </a:rPr>
              <a:t>Пружина в сборе</a:t>
            </a:r>
          </a:p>
          <a:p>
            <a:pPr algn="just">
              <a:tabLst>
                <a:tab pos="182563" algn="l"/>
              </a:tabLst>
            </a:pPr>
            <a:r>
              <a:rPr lang="ru-RU" b="1" dirty="0">
                <a:solidFill>
                  <a:schemeClr val="bg1"/>
                </a:solidFill>
              </a:rPr>
              <a:t>4.</a:t>
            </a:r>
            <a:r>
              <a:rPr lang="ru-RU" dirty="0">
                <a:solidFill>
                  <a:schemeClr val="bg1"/>
                </a:solidFill>
              </a:rPr>
              <a:t>Элемент фильтрующий</a:t>
            </a:r>
          </a:p>
          <a:p>
            <a:pPr algn="just">
              <a:tabLst>
                <a:tab pos="182563" algn="l"/>
              </a:tabLst>
            </a:pPr>
            <a:r>
              <a:rPr lang="ru-RU" b="1" dirty="0">
                <a:solidFill>
                  <a:schemeClr val="bg1"/>
                </a:solidFill>
              </a:rPr>
              <a:t>5.</a:t>
            </a:r>
            <a:r>
              <a:rPr lang="ru-RU" dirty="0">
                <a:solidFill>
                  <a:schemeClr val="bg1"/>
                </a:solidFill>
              </a:rPr>
              <a:t>Пружина</a:t>
            </a:r>
          </a:p>
          <a:p>
            <a:pPr algn="just">
              <a:tabLst>
                <a:tab pos="182563" algn="l"/>
              </a:tabLst>
            </a:pPr>
            <a:r>
              <a:rPr lang="ru-RU" b="1" dirty="0">
                <a:solidFill>
                  <a:schemeClr val="bg1"/>
                </a:solidFill>
              </a:rPr>
              <a:t>6.</a:t>
            </a:r>
            <a:r>
              <a:rPr lang="ru-RU" dirty="0">
                <a:solidFill>
                  <a:schemeClr val="bg1"/>
                </a:solidFill>
              </a:rPr>
              <a:t>Пробка</a:t>
            </a:r>
          </a:p>
          <a:p>
            <a:pPr algn="just">
              <a:tabLst>
                <a:tab pos="182563" algn="l"/>
              </a:tabLst>
            </a:pPr>
            <a:r>
              <a:rPr lang="ru-RU" b="1" dirty="0">
                <a:solidFill>
                  <a:schemeClr val="bg1"/>
                </a:solidFill>
              </a:rPr>
              <a:t>7.</a:t>
            </a:r>
            <a:r>
              <a:rPr lang="ru-RU" dirty="0">
                <a:solidFill>
                  <a:schemeClr val="bg1"/>
                </a:solidFill>
              </a:rPr>
              <a:t>Колпак в сборе</a:t>
            </a:r>
          </a:p>
          <a:p>
            <a:pPr algn="just">
              <a:tabLst>
                <a:tab pos="182563" algn="l"/>
              </a:tabLst>
            </a:pPr>
            <a:r>
              <a:rPr lang="ru-RU" b="1" dirty="0">
                <a:solidFill>
                  <a:schemeClr val="bg1"/>
                </a:solidFill>
              </a:rPr>
              <a:t>8.</a:t>
            </a:r>
            <a:r>
              <a:rPr lang="ru-RU" dirty="0">
                <a:solidFill>
                  <a:schemeClr val="bg1"/>
                </a:solidFill>
              </a:rPr>
              <a:t>Пробка сливная</a:t>
            </a:r>
          </a:p>
          <a:p>
            <a:pPr algn="just">
              <a:tabLst>
                <a:tab pos="182563" algn="l"/>
              </a:tabLst>
            </a:pPr>
            <a:r>
              <a:rPr lang="ru-RU" b="1" dirty="0">
                <a:solidFill>
                  <a:schemeClr val="bg1"/>
                </a:solidFill>
              </a:rPr>
              <a:t>9.</a:t>
            </a:r>
            <a:r>
              <a:rPr lang="ru-RU" dirty="0">
                <a:solidFill>
                  <a:schemeClr val="bg1"/>
                </a:solidFill>
              </a:rPr>
              <a:t>Прокладка нижняя</a:t>
            </a:r>
          </a:p>
          <a:p>
            <a:pPr algn="just">
              <a:tabLst>
                <a:tab pos="182563" algn="l"/>
              </a:tabLst>
            </a:pPr>
            <a:r>
              <a:rPr lang="ru-RU" b="1" dirty="0">
                <a:solidFill>
                  <a:schemeClr val="bg1"/>
                </a:solidFill>
              </a:rPr>
              <a:t>10.</a:t>
            </a:r>
            <a:r>
              <a:rPr lang="ru-RU" dirty="0">
                <a:solidFill>
                  <a:schemeClr val="bg1"/>
                </a:solidFill>
              </a:rPr>
              <a:t>Прокладка верхняя</a:t>
            </a:r>
          </a:p>
          <a:p>
            <a:pPr algn="just">
              <a:tabLst>
                <a:tab pos="182563" algn="l"/>
              </a:tabLst>
            </a:pPr>
            <a:r>
              <a:rPr lang="ru-RU" b="1" dirty="0">
                <a:solidFill>
                  <a:schemeClr val="bg1"/>
                </a:solidFill>
              </a:rPr>
              <a:t>11.</a:t>
            </a:r>
            <a:r>
              <a:rPr lang="ru-RU" dirty="0">
                <a:solidFill>
                  <a:schemeClr val="bg1"/>
                </a:solidFill>
              </a:rPr>
              <a:t>Прокладка колпака</a:t>
            </a:r>
          </a:p>
          <a:p>
            <a:pPr algn="just">
              <a:tabLst>
                <a:tab pos="182563" algn="l"/>
              </a:tabLst>
            </a:pPr>
            <a:r>
              <a:rPr lang="ru-RU" b="1" dirty="0">
                <a:solidFill>
                  <a:schemeClr val="bg1"/>
                </a:solidFill>
              </a:rPr>
              <a:t>12.</a:t>
            </a:r>
            <a:r>
              <a:rPr lang="ru-RU" dirty="0">
                <a:solidFill>
                  <a:schemeClr val="bg1"/>
                </a:solidFill>
              </a:rPr>
              <a:t>Болт фильтра</a:t>
            </a:r>
          </a:p>
          <a:p>
            <a:pPr algn="just">
              <a:tabLst>
                <a:tab pos="182563" algn="l"/>
              </a:tabLst>
            </a:pPr>
            <a:r>
              <a:rPr lang="ru-RU" b="1" dirty="0">
                <a:solidFill>
                  <a:schemeClr val="bg1"/>
                </a:solidFill>
              </a:rPr>
              <a:t>13.</a:t>
            </a:r>
            <a:r>
              <a:rPr lang="ru-RU" dirty="0">
                <a:solidFill>
                  <a:schemeClr val="bg1"/>
                </a:solidFill>
              </a:rPr>
              <a:t>Кронштейн со шпильками в сборе</a:t>
            </a:r>
          </a:p>
          <a:p>
            <a:pPr algn="just">
              <a:tabLst>
                <a:tab pos="182563" algn="l"/>
              </a:tabLst>
            </a:pPr>
            <a:r>
              <a:rPr lang="ru-RU" dirty="0">
                <a:solidFill>
                  <a:schemeClr val="bg1"/>
                </a:solidFill>
              </a:rPr>
              <a:t>14.Клапан-жиклер</a:t>
            </a:r>
          </a:p>
          <a:p>
            <a:pPr algn="just">
              <a:tabLst>
                <a:tab pos="182563" algn="l"/>
              </a:tabLst>
            </a:pPr>
            <a:r>
              <a:rPr lang="ru-RU" b="1" dirty="0">
                <a:solidFill>
                  <a:schemeClr val="bg1"/>
                </a:solidFill>
              </a:rPr>
              <a:t>15.</a:t>
            </a:r>
            <a:r>
              <a:rPr lang="ru-RU" dirty="0">
                <a:solidFill>
                  <a:schemeClr val="bg1"/>
                </a:solidFill>
              </a:rPr>
              <a:t>Прокладка 14 уплотнительная</a:t>
            </a:r>
          </a:p>
          <a:p>
            <a:pPr algn="just">
              <a:tabLst>
                <a:tab pos="182563" algn="l"/>
              </a:tabLst>
            </a:pPr>
            <a:r>
              <a:rPr lang="ru-RU" b="1" dirty="0">
                <a:solidFill>
                  <a:schemeClr val="bg1"/>
                </a:solidFill>
              </a:rPr>
              <a:t>16.</a:t>
            </a:r>
            <a:r>
              <a:rPr lang="ru-RU" dirty="0">
                <a:solidFill>
                  <a:schemeClr val="bg1"/>
                </a:solidFill>
              </a:rPr>
              <a:t>Прокладка 10 уплотнительная</a:t>
            </a:r>
          </a:p>
          <a:p>
            <a:pPr algn="just">
              <a:tabLst>
                <a:tab pos="182563" algn="l"/>
              </a:tabLst>
            </a:pPr>
            <a:r>
              <a:rPr lang="ru-RU" b="1" dirty="0">
                <a:solidFill>
                  <a:schemeClr val="bg1"/>
                </a:solidFill>
              </a:rPr>
              <a:t>17.</a:t>
            </a:r>
            <a:r>
              <a:rPr lang="ru-RU" dirty="0">
                <a:solidFill>
                  <a:schemeClr val="bg1"/>
                </a:solidFill>
              </a:rPr>
              <a:t>Шайба 8 пружинная</a:t>
            </a:r>
          </a:p>
          <a:p>
            <a:pPr algn="just">
              <a:tabLst>
                <a:tab pos="182563" algn="l"/>
              </a:tabLst>
            </a:pPr>
            <a:r>
              <a:rPr lang="ru-RU" b="1" dirty="0">
                <a:solidFill>
                  <a:schemeClr val="bg1"/>
                </a:solidFill>
              </a:rPr>
              <a:t>18.</a:t>
            </a:r>
            <a:r>
              <a:rPr lang="ru-RU" dirty="0">
                <a:solidFill>
                  <a:schemeClr val="bg1"/>
                </a:solidFill>
              </a:rPr>
              <a:t>Гайка М10Х1,25</a:t>
            </a:r>
          </a:p>
          <a:p>
            <a:pPr algn="just">
              <a:tabLst>
                <a:tab pos="182563" algn="l"/>
              </a:tabLst>
            </a:pPr>
            <a:r>
              <a:rPr lang="ru-RU" b="1" dirty="0">
                <a:solidFill>
                  <a:schemeClr val="bg1"/>
                </a:solidFill>
              </a:rPr>
              <a:t>19.</a:t>
            </a:r>
            <a:r>
              <a:rPr lang="ru-RU" dirty="0">
                <a:solidFill>
                  <a:schemeClr val="bg1"/>
                </a:solidFill>
              </a:rPr>
              <a:t>Шайба 10 волнистая</a:t>
            </a:r>
          </a:p>
          <a:p>
            <a:pPr algn="just">
              <a:tabLst>
                <a:tab pos="182563" algn="l"/>
              </a:tabLst>
            </a:pPr>
            <a:r>
              <a:rPr lang="ru-RU" b="1" dirty="0">
                <a:solidFill>
                  <a:schemeClr val="bg1"/>
                </a:solidFill>
              </a:rPr>
              <a:t>20.</a:t>
            </a:r>
            <a:r>
              <a:rPr lang="ru-RU" dirty="0">
                <a:solidFill>
                  <a:schemeClr val="bg1"/>
                </a:solidFill>
              </a:rPr>
              <a:t>Шайба 3 регулировочная</a:t>
            </a:r>
          </a:p>
          <a:p>
            <a:pPr algn="just">
              <a:tabLst>
                <a:tab pos="182563" algn="l"/>
              </a:tabLst>
            </a:pPr>
            <a:r>
              <a:rPr lang="ru-RU" b="1" dirty="0">
                <a:solidFill>
                  <a:schemeClr val="bg1"/>
                </a:solidFill>
              </a:rPr>
              <a:t>21.</a:t>
            </a:r>
            <a:r>
              <a:rPr lang="ru-RU" dirty="0">
                <a:solidFill>
                  <a:schemeClr val="bg1"/>
                </a:solidFill>
              </a:rPr>
              <a:t>Болт М8Х30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31641" y="364014"/>
            <a:ext cx="62135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ФИЛЬТР ТОНКОЙ ОЧИСТКИ ТОПЛИВА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559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1" y="908720"/>
            <a:ext cx="4824536" cy="56886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322069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Особенности устройства системы питания дизельных двигателей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775819"/>
            <a:ext cx="36724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Особенностью двигателей с самовоспламенением от сжатия, или, как их принято называть, дизелей (по имени изобретателя Р. Дизеля), является приготовление смеси топлива с воздухом внутри цилиндров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76057" y="2811700"/>
            <a:ext cx="406794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В дизелях топливо поступает от насоса высокого давления и посредством форсунки впрыскивается в цилиндры под давлением, в несколько раз превышающим давление воздуха в конце такта сжатия. Смесеобразование начинается с момента поступления топлива в цилиндр. При этом в результате трения о воздух струя топлива </a:t>
            </a:r>
            <a:r>
              <a:rPr kumimoji="0" lang="ru-R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распыливается</a:t>
            </a: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на мельчайшие частицы, которые образуют топливный факел конусообразной формы. Чем мельче распылено топливо и чем равномернее распределено оно в воздухе, тем полнее сгорают его частицы</a:t>
            </a:r>
            <a:endParaRPr kumimoji="0" lang="ru-RU" sz="16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77111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Безымянн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01675"/>
            <a:ext cx="8812088" cy="5679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116632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СИСТЕМА ПИТАНИЯ ДВИГАТЕЛЯ КАМАЗ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429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80648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tabLst>
                <a:tab pos="180975" algn="l"/>
              </a:tabLst>
            </a:pPr>
            <a:r>
              <a:rPr lang="ru-RU" sz="2800" b="1" dirty="0">
                <a:solidFill>
                  <a:srgbClr val="002060"/>
                </a:solidFill>
              </a:rPr>
              <a:t>Основными элементами системы питания дизелей являются: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 marL="342900" indent="-342900" algn="ctr">
              <a:tabLst>
                <a:tab pos="180975" algn="l"/>
              </a:tabLst>
            </a:pPr>
            <a:endParaRPr lang="ru-RU" sz="2800" b="1" dirty="0">
              <a:solidFill>
                <a:srgbClr val="002060"/>
              </a:solidFill>
            </a:endParaRPr>
          </a:p>
          <a:p>
            <a:pPr marL="342900" indent="-342900" algn="just">
              <a:buFontTx/>
              <a:buAutoNum type="arabicPeriod"/>
              <a:tabLst>
                <a:tab pos="180975" algn="l"/>
              </a:tabLst>
            </a:pPr>
            <a:r>
              <a:rPr lang="ru-RU" sz="2400" dirty="0">
                <a:solidFill>
                  <a:schemeClr val="bg1"/>
                </a:solidFill>
              </a:rPr>
              <a:t>Топливный насос  высокого давления; </a:t>
            </a:r>
          </a:p>
          <a:p>
            <a:pPr marL="342900" indent="-342900" algn="just">
              <a:buFontTx/>
              <a:buAutoNum type="arabicPeriod"/>
              <a:tabLst>
                <a:tab pos="180975" algn="l"/>
              </a:tabLst>
            </a:pPr>
            <a:r>
              <a:rPr lang="ru-RU" sz="2400" dirty="0">
                <a:solidFill>
                  <a:schemeClr val="bg1"/>
                </a:solidFill>
              </a:rPr>
              <a:t>Топливоподкачивающий насос  низкого давления; </a:t>
            </a:r>
          </a:p>
          <a:p>
            <a:pPr marL="342900" indent="-342900" algn="just">
              <a:buFontTx/>
              <a:buAutoNum type="arabicPeriod"/>
              <a:tabLst>
                <a:tab pos="180975" algn="l"/>
              </a:tabLst>
            </a:pPr>
            <a:r>
              <a:rPr lang="ru-RU" sz="2400" dirty="0">
                <a:solidFill>
                  <a:schemeClr val="bg1"/>
                </a:solidFill>
              </a:rPr>
              <a:t>Муфта  опережения впрыскивания топлива; </a:t>
            </a:r>
          </a:p>
          <a:p>
            <a:pPr marL="342900" indent="-342900" algn="just">
              <a:buFontTx/>
              <a:buAutoNum type="arabicPeriod"/>
              <a:tabLst>
                <a:tab pos="180975" algn="l"/>
              </a:tabLst>
            </a:pPr>
            <a:r>
              <a:rPr lang="ru-RU" sz="2400" dirty="0">
                <a:solidFill>
                  <a:schemeClr val="bg1"/>
                </a:solidFill>
              </a:rPr>
              <a:t>Форсунки, расположенные в головках цилиндров; </a:t>
            </a:r>
          </a:p>
          <a:p>
            <a:pPr marL="342900" indent="-342900" algn="just">
              <a:buFontTx/>
              <a:buAutoNum type="arabicPeriod"/>
              <a:tabLst>
                <a:tab pos="180975" algn="l"/>
              </a:tabLst>
            </a:pPr>
            <a:r>
              <a:rPr lang="ru-RU" sz="2400" dirty="0">
                <a:solidFill>
                  <a:schemeClr val="bg1"/>
                </a:solidFill>
              </a:rPr>
              <a:t>Топливный(</a:t>
            </a:r>
            <a:r>
              <a:rPr lang="ru-RU" sz="2400" dirty="0" err="1">
                <a:solidFill>
                  <a:schemeClr val="bg1"/>
                </a:solidFill>
              </a:rPr>
              <a:t>ые</a:t>
            </a:r>
            <a:r>
              <a:rPr lang="ru-RU" sz="2400" dirty="0">
                <a:solidFill>
                  <a:schemeClr val="bg1"/>
                </a:solidFill>
              </a:rPr>
              <a:t>) бак(и):  </a:t>
            </a:r>
          </a:p>
          <a:p>
            <a:pPr marL="342900" indent="-342900" algn="just">
              <a:buFontTx/>
              <a:buAutoNum type="arabicPeriod"/>
              <a:tabLst>
                <a:tab pos="180975" algn="l"/>
              </a:tabLst>
            </a:pPr>
            <a:r>
              <a:rPr lang="ru-RU" sz="2400" dirty="0">
                <a:solidFill>
                  <a:schemeClr val="bg1"/>
                </a:solidFill>
              </a:rPr>
              <a:t>Фильтр грубой очистки топлива;</a:t>
            </a:r>
          </a:p>
          <a:p>
            <a:pPr marL="342900" indent="-342900" algn="just">
              <a:buFontTx/>
              <a:buAutoNum type="arabicPeriod"/>
              <a:tabLst>
                <a:tab pos="180975" algn="l"/>
              </a:tabLst>
            </a:pPr>
            <a:r>
              <a:rPr lang="ru-RU" sz="2400" dirty="0">
                <a:solidFill>
                  <a:schemeClr val="bg1"/>
                </a:solidFill>
              </a:rPr>
              <a:t>Фильтр  тонкой очистки топлива; </a:t>
            </a:r>
          </a:p>
          <a:p>
            <a:pPr marL="342900" indent="-342900" algn="just">
              <a:buFontTx/>
              <a:buAutoNum type="arabicPeriod"/>
              <a:tabLst>
                <a:tab pos="180975" algn="l"/>
              </a:tabLst>
            </a:pPr>
            <a:r>
              <a:rPr lang="ru-RU" sz="2400" dirty="0" err="1">
                <a:solidFill>
                  <a:schemeClr val="bg1"/>
                </a:solidFill>
              </a:rPr>
              <a:t>Топливопроводы</a:t>
            </a:r>
            <a:r>
              <a:rPr lang="ru-RU" sz="2400" dirty="0">
                <a:solidFill>
                  <a:schemeClr val="bg1"/>
                </a:solidFill>
              </a:rPr>
              <a:t> низкого давления;</a:t>
            </a:r>
          </a:p>
          <a:p>
            <a:pPr marL="342900" indent="-342900" algn="just">
              <a:buFontTx/>
              <a:buAutoNum type="arabicPeriod"/>
              <a:tabLst>
                <a:tab pos="180975" algn="l"/>
              </a:tabLst>
            </a:pPr>
            <a:r>
              <a:rPr lang="ru-RU" sz="2400" dirty="0" err="1">
                <a:solidFill>
                  <a:schemeClr val="bg1"/>
                </a:solidFill>
              </a:rPr>
              <a:t>Топливопроводы</a:t>
            </a:r>
            <a:r>
              <a:rPr lang="ru-RU" sz="2400" dirty="0">
                <a:solidFill>
                  <a:schemeClr val="bg1"/>
                </a:solidFill>
              </a:rPr>
              <a:t>  высокого давления; </a:t>
            </a:r>
          </a:p>
          <a:p>
            <a:pPr marL="342900" indent="-342900" algn="just">
              <a:buFontTx/>
              <a:buAutoNum type="arabicPeriod"/>
              <a:tabLst>
                <a:tab pos="180975" algn="l"/>
              </a:tabLst>
            </a:pPr>
            <a:r>
              <a:rPr lang="ru-RU" sz="2400" dirty="0">
                <a:solidFill>
                  <a:schemeClr val="bg1"/>
                </a:solidFill>
              </a:rPr>
              <a:t>Сливные (дренажные) </a:t>
            </a:r>
            <a:r>
              <a:rPr lang="ru-RU" sz="2400" dirty="0" err="1">
                <a:solidFill>
                  <a:schemeClr val="bg1"/>
                </a:solidFill>
              </a:rPr>
              <a:t>топливопроводы</a:t>
            </a:r>
            <a:r>
              <a:rPr lang="ru-RU" dirty="0">
                <a:solidFill>
                  <a:schemeClr val="bg1"/>
                </a:solidFill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2471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784887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tabLst>
                <a:tab pos="180975" algn="l"/>
              </a:tabLst>
            </a:pPr>
            <a:r>
              <a:rPr lang="ru-RU" sz="3200" b="1" dirty="0">
                <a:solidFill>
                  <a:srgbClr val="002060"/>
                </a:solidFill>
              </a:rPr>
              <a:t>Магистраль низкого давления:</a:t>
            </a:r>
          </a:p>
          <a:p>
            <a:pPr marL="342900" indent="-342900">
              <a:buFontTx/>
              <a:buAutoNum type="arabicPeriod"/>
              <a:tabLst>
                <a:tab pos="180975" algn="l"/>
              </a:tabLst>
            </a:pPr>
            <a:r>
              <a:rPr lang="ru-RU" sz="2800" dirty="0">
                <a:solidFill>
                  <a:schemeClr val="bg1"/>
                </a:solidFill>
              </a:rPr>
              <a:t>Топливный бак;</a:t>
            </a:r>
          </a:p>
          <a:p>
            <a:pPr marL="342900" indent="-342900">
              <a:buFontTx/>
              <a:buAutoNum type="arabicPeriod"/>
              <a:tabLst>
                <a:tab pos="180975" algn="l"/>
              </a:tabLst>
            </a:pPr>
            <a:r>
              <a:rPr lang="ru-RU" sz="2800" dirty="0">
                <a:solidFill>
                  <a:schemeClr val="bg1"/>
                </a:solidFill>
              </a:rPr>
              <a:t>Фильтры грубой и тонкой очистки топлива;</a:t>
            </a:r>
          </a:p>
          <a:p>
            <a:pPr marL="342900" indent="-342900">
              <a:buFontTx/>
              <a:buAutoNum type="arabicPeriod"/>
              <a:tabLst>
                <a:tab pos="180975" algn="l"/>
              </a:tabLst>
            </a:pPr>
            <a:r>
              <a:rPr lang="ru-RU" sz="2800" dirty="0">
                <a:solidFill>
                  <a:schemeClr val="bg1"/>
                </a:solidFill>
              </a:rPr>
              <a:t>Топливоподкачивающий насос низкого давления;</a:t>
            </a:r>
          </a:p>
          <a:p>
            <a:pPr marL="342900" indent="-342900">
              <a:buFontTx/>
              <a:buAutoNum type="arabicPeriod"/>
              <a:tabLst>
                <a:tab pos="180975" algn="l"/>
              </a:tabLst>
            </a:pPr>
            <a:r>
              <a:rPr lang="ru-RU" sz="2800" dirty="0">
                <a:solidFill>
                  <a:schemeClr val="bg1"/>
                </a:solidFill>
              </a:rPr>
              <a:t>Насос для ручной подкачки топлива;</a:t>
            </a:r>
          </a:p>
          <a:p>
            <a:pPr marL="342900" indent="-342900">
              <a:buFontTx/>
              <a:buAutoNum type="arabicPeriod"/>
              <a:tabLst>
                <a:tab pos="180975" algn="l"/>
              </a:tabLst>
            </a:pPr>
            <a:r>
              <a:rPr lang="ru-RU" sz="2800" dirty="0" err="1">
                <a:solidFill>
                  <a:schemeClr val="bg1"/>
                </a:solidFill>
              </a:rPr>
              <a:t>Топливопроводы</a:t>
            </a:r>
            <a:r>
              <a:rPr lang="ru-RU" sz="28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52194" y="3429000"/>
            <a:ext cx="7116149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tabLst>
                <a:tab pos="180975" algn="l"/>
              </a:tabLst>
            </a:pPr>
            <a:r>
              <a:rPr lang="ru-RU" sz="3200" b="1" dirty="0">
                <a:solidFill>
                  <a:srgbClr val="002060"/>
                </a:solidFill>
              </a:rPr>
              <a:t>Магистраль высокого давления:</a:t>
            </a:r>
          </a:p>
          <a:p>
            <a:pPr marL="342900" indent="-342900" algn="just">
              <a:buFontTx/>
              <a:buAutoNum type="arabicPeriod"/>
              <a:tabLst>
                <a:tab pos="180975" algn="l"/>
              </a:tabLst>
            </a:pPr>
            <a:r>
              <a:rPr lang="ru-RU" sz="2800" dirty="0" smtClean="0">
                <a:solidFill>
                  <a:schemeClr val="bg1"/>
                </a:solidFill>
              </a:rPr>
              <a:t>Топливный </a:t>
            </a:r>
            <a:r>
              <a:rPr lang="ru-RU" sz="2800" dirty="0">
                <a:solidFill>
                  <a:schemeClr val="bg1"/>
                </a:solidFill>
              </a:rPr>
              <a:t>насос высокого давления, </a:t>
            </a:r>
          </a:p>
          <a:p>
            <a:pPr marL="342900" indent="-342900" algn="just">
              <a:buFontTx/>
              <a:buAutoNum type="arabicPeriod"/>
              <a:tabLst>
                <a:tab pos="180975" algn="l"/>
              </a:tabLst>
            </a:pPr>
            <a:r>
              <a:rPr lang="ru-RU" sz="2800" dirty="0" smtClean="0">
                <a:solidFill>
                  <a:schemeClr val="bg1"/>
                </a:solidFill>
              </a:rPr>
              <a:t>Форсунки</a:t>
            </a:r>
            <a:r>
              <a:rPr lang="ru-RU" sz="2800" dirty="0">
                <a:solidFill>
                  <a:schemeClr val="bg1"/>
                </a:solidFill>
              </a:rPr>
              <a:t>;</a:t>
            </a:r>
          </a:p>
          <a:p>
            <a:pPr marL="342900" indent="-342900" algn="just">
              <a:buFontTx/>
              <a:buAutoNum type="arabicPeriod"/>
              <a:tabLst>
                <a:tab pos="180975" algn="l"/>
              </a:tabLst>
            </a:pPr>
            <a:r>
              <a:rPr lang="ru-RU" sz="2800" dirty="0" err="1" smtClean="0">
                <a:solidFill>
                  <a:schemeClr val="bg1"/>
                </a:solidFill>
              </a:rPr>
              <a:t>Топливопроводы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07220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tnv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9275"/>
            <a:ext cx="8640960" cy="5976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63688" y="14799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Топливный насос высокого давления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043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Форсу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765175"/>
            <a:ext cx="4536504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88024" y="765174"/>
            <a:ext cx="435597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1.Распылитель</a:t>
            </a:r>
            <a:b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2.Медное уплотнительное кольцо</a:t>
            </a:r>
            <a:b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3.Гайка распылителя</a:t>
            </a:r>
            <a:b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4,18.Корпус распылителя</a:t>
            </a:r>
            <a:b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5,15.Проставка</a:t>
            </a:r>
            <a:b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6.Штанга</a:t>
            </a:r>
            <a:b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7.Возвратная пружина</a:t>
            </a:r>
            <a:b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8,9 Регулировочные прокладки</a:t>
            </a:r>
            <a:b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10.Уплотнительное кольцо</a:t>
            </a:r>
            <a:b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11.Корпус форсунки</a:t>
            </a:r>
            <a:b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12.Сетчатый фильтр</a:t>
            </a:r>
            <a:b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13.Штуцер</a:t>
            </a:r>
            <a:b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14.Центрирующие штифты</a:t>
            </a:r>
            <a:b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17.Запорная 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195737" y="219998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ФОРСУНКА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686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53265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04800"/>
            <a:ext cx="2160239" cy="6076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 descr="33_1112010_03_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476" y="0"/>
            <a:ext cx="5976988" cy="306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71476" y="2564904"/>
            <a:ext cx="612023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chemeClr val="bg1"/>
                </a:solidFill>
              </a:rPr>
              <a:t>Из насоса высо­кого давления топливо подается к штуцеру  форсунки. Пройдя сетчатый фильтр, топливо по наклонному каналу  в корпусе поступает в кольцевую выточку, выполненную на торце распылителя. Из кольцевой выточки топливо по трем боковым каналам поступает в кольцевую полость распылителя, расположенную под пояском утолщенной части иглы. Давление топлива передается на запорный конус и поясок утолщенной части иглы.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chemeClr val="bg1"/>
                </a:solidFill>
              </a:rPr>
              <a:t>Сопловые отверстия распылителя открываются в тот момент, когда давление топлива под пояском утолщенной части и запор­ного конуса иглы превышает давление пружины. При этом игла перемещается вверх и происходит впрыскивание топлива. В момент, когда в секции насоса происходит отсечка подачи топлива, давление в </a:t>
            </a:r>
            <a:r>
              <a:rPr lang="ru-RU" sz="1400" dirty="0" err="1">
                <a:solidFill>
                  <a:schemeClr val="bg1"/>
                </a:solidFill>
              </a:rPr>
              <a:t>топливопроводе</a:t>
            </a:r>
            <a:r>
              <a:rPr lang="ru-RU" sz="1400" dirty="0">
                <a:solidFill>
                  <a:schemeClr val="bg1"/>
                </a:solidFill>
              </a:rPr>
              <a:t> падает и игла под действием пружины резко закрывает сопловые отверстия, что предот­вращает </a:t>
            </a:r>
            <a:r>
              <a:rPr lang="ru-RU" sz="1400" dirty="0" err="1">
                <a:solidFill>
                  <a:schemeClr val="bg1"/>
                </a:solidFill>
              </a:rPr>
              <a:t>подтекание</a:t>
            </a:r>
            <a:r>
              <a:rPr lang="ru-RU" sz="1400" dirty="0">
                <a:solidFill>
                  <a:schemeClr val="bg1"/>
                </a:solidFill>
              </a:rPr>
              <a:t> топлива после завершения процесса впрыскивания.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chemeClr val="bg1"/>
                </a:solidFill>
              </a:rPr>
              <a:t>Под действием высокого давления часть топлива через плунжер­ную пару распылителя просачивается в верхнюю часть форсунки, откуда оно отводится в бак через полый болт  и сливной </a:t>
            </a:r>
            <a:r>
              <a:rPr lang="ru-RU" sz="1400" dirty="0" err="1">
                <a:solidFill>
                  <a:schemeClr val="bg1"/>
                </a:solidFill>
              </a:rPr>
              <a:t>топливопровод</a:t>
            </a:r>
            <a:r>
              <a:rPr lang="ru-RU" sz="14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75190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528" y="961990"/>
            <a:ext cx="8208912" cy="569436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153506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Всережимный регулятор частоты вращения коленчатого вала двигателя, муфта опережения впрыска </a:t>
            </a:r>
            <a:r>
              <a:rPr lang="ru-RU" sz="2000" b="1" dirty="0" smtClean="0">
                <a:solidFill>
                  <a:srgbClr val="002060"/>
                </a:solidFill>
              </a:rPr>
              <a:t>топлива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0891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146</TotalTime>
  <Words>813</Words>
  <Application>Microsoft Office PowerPoint</Application>
  <PresentationFormat>Экран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Admin-PC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17</cp:revision>
  <dcterms:created xsi:type="dcterms:W3CDTF">2020-01-22T06:24:44Z</dcterms:created>
  <dcterms:modified xsi:type="dcterms:W3CDTF">2020-02-07T08:21:48Z</dcterms:modified>
</cp:coreProperties>
</file>