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DE58E0-F3F4-4AC5-84C9-D6F1E7E432E8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94465E-7F86-4DBA-A4A6-9C7E7B3929D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92"/>
            <a:ext cx="9144000" cy="6853808"/>
          </a:xfrm>
        </p:spPr>
        <p:txBody>
          <a:bodyPr/>
          <a:lstStyle/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Презентация на тему: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«Топливный насос высокого давления (ТНВД) КАМАЗ 740»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 smtClean="0">
              <a:solidFill>
                <a:srgbClr val="FFC000"/>
              </a:solidFill>
            </a:endParaRPr>
          </a:p>
          <a:p>
            <a:pPr algn="r"/>
            <a:endParaRPr lang="ru-RU" sz="2000" dirty="0" smtClean="0">
              <a:solidFill>
                <a:srgbClr val="FFC000"/>
              </a:solidFill>
            </a:endParaRPr>
          </a:p>
          <a:p>
            <a:pPr algn="r"/>
            <a:r>
              <a:rPr lang="ru-RU" sz="2000" dirty="0" smtClean="0">
                <a:solidFill>
                  <a:srgbClr val="FFC000"/>
                </a:solidFill>
              </a:rPr>
              <a:t>По предмету: </a:t>
            </a:r>
            <a:r>
              <a:rPr lang="ru-RU" sz="2000" dirty="0" smtClean="0">
                <a:solidFill>
                  <a:srgbClr val="FFC000"/>
                </a:solidFill>
              </a:rPr>
              <a:t>Технические средства </a:t>
            </a:r>
            <a:r>
              <a:rPr lang="ru-RU" sz="2000" dirty="0" smtClean="0">
                <a:solidFill>
                  <a:srgbClr val="FFC000"/>
                </a:solidFill>
              </a:rPr>
              <a:t>автомобильного транспорта</a:t>
            </a:r>
          </a:p>
          <a:p>
            <a:pPr algn="r"/>
            <a:endParaRPr lang="ru-RU" sz="2000" dirty="0" smtClean="0">
              <a:solidFill>
                <a:srgbClr val="FFC000"/>
              </a:solidFill>
            </a:endParaRPr>
          </a:p>
          <a:p>
            <a:pPr algn="r"/>
            <a:endParaRPr lang="ru-RU" sz="2000" dirty="0">
              <a:solidFill>
                <a:srgbClr val="FFC000"/>
              </a:solidFill>
            </a:endParaRPr>
          </a:p>
          <a:p>
            <a:pPr algn="r"/>
            <a:endParaRPr lang="ru-RU" sz="2000" dirty="0" smtClean="0">
              <a:solidFill>
                <a:srgbClr val="FFC000"/>
              </a:solidFill>
            </a:endParaRPr>
          </a:p>
          <a:p>
            <a:pPr algn="r"/>
            <a:endParaRPr lang="ru-RU" sz="2000" dirty="0">
              <a:solidFill>
                <a:srgbClr val="FFC000"/>
              </a:solidFill>
            </a:endParaRPr>
          </a:p>
          <a:p>
            <a:pPr algn="r"/>
            <a:endParaRPr lang="ru-RU" sz="200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9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946" cy="6858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>
                <a:solidFill>
                  <a:srgbClr val="FFC000"/>
                </a:solidFill>
              </a:rPr>
              <a:t>Топливный насос низкого давления и топливоподкачивающий насос Камаз-740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/>
              <a:t>Насос топливный низкого давления Камаз-740 поршневого типа предназначен для подачи топлива от бака через фильтр грубой и тонкой очистки к впускной полости насоса высокого давления. Насос установлен на задней крышке регулятора.</a:t>
            </a:r>
            <a:br>
              <a:rPr lang="ru-RU" sz="1800" dirty="0"/>
            </a:br>
            <a:r>
              <a:rPr lang="ru-RU" sz="1800" dirty="0" smtClean="0"/>
              <a:t>В </a:t>
            </a:r>
            <a:r>
              <a:rPr lang="ru-RU" sz="1800" dirty="0"/>
              <a:t>корпусе 25 (см. рис. 5) установлены поршень, пружина поршня, втулка 27 штока и шток толкателя, во фланце корпуса – впускной клапан и пружина клапана. Эксцентрик кулачкового вала через ролик 32, толкатель 29 и шток сообщает поршню топливоподкачивающего насоса возвратно-поступательное движение.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98" y="2852934"/>
            <a:ext cx="3359089" cy="3839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91" y="2863352"/>
            <a:ext cx="3572619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8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800" dirty="0"/>
              <a:t>Схема работы </a:t>
            </a:r>
            <a:r>
              <a:rPr lang="ru-RU" sz="1800" dirty="0">
                <a:solidFill>
                  <a:srgbClr val="FFC000"/>
                </a:solidFill>
              </a:rPr>
              <a:t>насоса низкого давления </a:t>
            </a:r>
            <a:r>
              <a:rPr lang="ru-RU" sz="1800" dirty="0"/>
              <a:t>ТНВД Камаз-740 показана на рис. 8. При опускании толкателя поршень 10 под действием пружины 4 движется вниз. В полости А всасывания создается разрежение, и впускной клапан 1, сжимая пружину 2, пропускает в </a:t>
            </a:r>
            <a:r>
              <a:rPr lang="ru-RU" sz="1800" dirty="0" smtClean="0"/>
              <a:t>полость </a:t>
            </a:r>
            <a:r>
              <a:rPr lang="ru-RU" sz="1800" dirty="0"/>
              <a:t>топливо.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59293"/>
            <a:ext cx="3656009" cy="16776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196753"/>
            <a:ext cx="4659660" cy="144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1 - клапан впускной; 2, 4, 5, 9 - пружины; 3 - поршень ручного топливоподкачивающего насоса; 6 - толкатель; 7 -эксцентрик; 8 - клапан нагнетательный; 10 - поршень; А - полость всасывания; В - полость нагнетающая: С -подача к топливному насосу ТНВД Камаз-740; Е -подача от фильтра грубой очистки топлива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6179" y="2636912"/>
            <a:ext cx="9026963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Одновременно топливо, находящееся в нагнетательной полости В, вытесняется в магистраль, минуя нагнетательный клапан 8, соединенный каналами с обеими полостями. В свободном положении нагнетательный клапан закрывает канал всасывающей полости.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При </a:t>
            </a:r>
            <a:r>
              <a:rPr lang="ru-RU" sz="1400" dirty="0"/>
              <a:t>движении поршня 10 вверх топливо, заполнившее всасывающую полость, через нагнетательный клапан 8 поступает в полость В под поршнем, при этом впускной клапан 1 закрывается.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При </a:t>
            </a:r>
            <a:r>
              <a:rPr lang="ru-RU" sz="1400" dirty="0"/>
              <a:t>повышении давления в нагнетательной магистрали поршень не совершает полного хода вслед за толкателем, а остается в положении, которое определяется равновесием сил от давления топлива с одной стороны, от усилия пружины – с другой стороны.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Топливоподкачивающим </a:t>
            </a:r>
            <a:r>
              <a:rPr lang="ru-RU" sz="1400" dirty="0"/>
              <a:t>ручным насосом Камаз-740 заполняется система топливом и удаляется воздух из нее. Насос поршневого типа закреплен на фланце топливного насоса низкого давления с уплотнительной медной шайбой.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Топливоподкачивающий </a:t>
            </a:r>
            <a:r>
              <a:rPr lang="ru-RU" sz="1400" dirty="0"/>
              <a:t>насос Камаз-740 состоит из корпуса, поршня, цилиндра, рукоятки в сборе со штоком, опорной тарелки и уплотнения. Систему питания Камаз-740 прокачивают движением рукоятки со штоком и поршнем вверх-вниз. При движении рукоятки вверх в </a:t>
            </a:r>
            <a:r>
              <a:rPr lang="ru-RU" sz="1400" dirty="0" err="1"/>
              <a:t>подпоршневом</a:t>
            </a:r>
            <a:r>
              <a:rPr lang="ru-RU" sz="1400" dirty="0"/>
              <a:t> пространстве создается разрежение.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Впускной </a:t>
            </a:r>
            <a:r>
              <a:rPr lang="ru-RU" sz="1400" dirty="0"/>
              <a:t>клапан 1, сжимая пружину 2, открывается, и топливо поступает в полость А топливного насоса низкого давления. При движении рукоятки вниз нагнетательный клапан 8 открывается, и топливо под давлением поступает в нагнетательную магистраль.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После </a:t>
            </a:r>
            <a:r>
              <a:rPr lang="ru-RU" sz="1400" dirty="0"/>
              <a:t>прокачки рукоятку наверните на верхний резьбовой хвостовик цилиндра. При этом поршень прижмется к резиновой прокладке, уплотнив всасывающую полость топливного насоса низкого давления.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37298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800" dirty="0">
                <a:solidFill>
                  <a:srgbClr val="FFC000"/>
                </a:solidFill>
              </a:rPr>
              <a:t>Муфта автоматическая опережения впрыскивания топлива </a:t>
            </a:r>
            <a:r>
              <a:rPr lang="ru-RU" sz="1800" dirty="0"/>
              <a:t>Камаз-740 (рис. 9) изменяет начало подачи топлива в зависимости </a:t>
            </a:r>
            <a:r>
              <a:rPr lang="ru-RU" sz="1800" dirty="0" smtClean="0"/>
              <a:t>от </a:t>
            </a:r>
            <a:r>
              <a:rPr lang="ru-RU" sz="1800" dirty="0"/>
              <a:t>частоты </a:t>
            </a:r>
            <a:r>
              <a:rPr lang="ru-RU" sz="1800" dirty="0" smtClean="0"/>
              <a:t>вращения </a:t>
            </a:r>
            <a:r>
              <a:rPr lang="ru-RU" sz="1800" dirty="0"/>
              <a:t>коленчатого вала двигателя.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" y="620688"/>
            <a:ext cx="3384376" cy="25026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32178" y="702448"/>
            <a:ext cx="57118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1 - полумуфта ведущая; 2,4 - манжеты; 3 -втулка ведущей полумуфты; 5 - корпус; 6-прокладки регулировочные; 7 - стакан пружины; 8 - пружина; 9, 15 - шайбы; 10 - кольцо; 11 - груз с пальцем; 12 - </a:t>
            </a:r>
            <a:r>
              <a:rPr lang="ru-RU" sz="1400" dirty="0" err="1"/>
              <a:t>проставка</a:t>
            </a:r>
            <a:r>
              <a:rPr lang="ru-RU" sz="1400" dirty="0"/>
              <a:t> с осью; 13 - полумуфта ведомая; 14 - кольцо уплотнительное; 16 - ось грузов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42861" y="1871999"/>
            <a:ext cx="57076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Применение муфты обеспечивает оптимальное для рабочего процесса начало подачи топлива по всему диапазону скоростных режимов. Этим обеспечивается экономичность и приемлемая жесткость процесса в различных скоростных режимах работы двигателя.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55968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Ведомая полумуфта 13 закреплена на конической поверхности переднего конца кулачкового вала топливного насоса Камаз-740 шпонкой и гайкой с шайбой, ведущая полумуфта 1 — на ступице ведомой полумуфты (может поворачиваться на ней).</a:t>
            </a:r>
            <a:br>
              <a:rPr lang="ru-RU" sz="1600" dirty="0"/>
            </a:br>
            <a:r>
              <a:rPr lang="ru-RU" sz="1600" dirty="0" smtClean="0"/>
              <a:t>Между </a:t>
            </a:r>
            <a:r>
              <a:rPr lang="ru-RU" sz="1600" dirty="0"/>
              <a:t>ступицей и полумуфтой установлена втулка 3. Грузы 11 качаются на осях 16, запрессованных в ведомую полумуфту, в плоскости, перпендикулярной оси вращения муфты.</a:t>
            </a:r>
          </a:p>
          <a:p>
            <a:r>
              <a:rPr lang="ru-RU" sz="1600" dirty="0" err="1" smtClean="0"/>
              <a:t>Проставку</a:t>
            </a:r>
            <a:r>
              <a:rPr lang="ru-RU" sz="1600" dirty="0" smtClean="0"/>
              <a:t> </a:t>
            </a:r>
            <a:r>
              <a:rPr lang="ru-RU" sz="1600" dirty="0"/>
              <a:t>12 ведущей полумуфты упирается одним концом в палец груза, другим — в профильный выступ. Пружина 8 стремится удержать груз на упоре во втулку 3 ведущей полумуфты.</a:t>
            </a:r>
            <a:br>
              <a:rPr lang="ru-RU" sz="1600" dirty="0"/>
            </a:br>
            <a:r>
              <a:rPr lang="ru-RU" sz="1600" dirty="0" smtClean="0"/>
              <a:t>При </a:t>
            </a:r>
            <a:r>
              <a:rPr lang="ru-RU" sz="1600" dirty="0"/>
              <a:t>увеличении частоты вращения коленчатого вала Камаз-740 грузы под действием центробежных сил расходятся, вследствие чего ведомая полумуфта поворачивается относительно ведущей в направлении вращения кулачкового вала, что вызывает увеличение угла опережения впрыскивания топлива.</a:t>
            </a:r>
            <a:br>
              <a:rPr lang="ru-RU" sz="1600" dirty="0"/>
            </a:br>
            <a:r>
              <a:rPr lang="ru-RU" sz="1600" dirty="0" smtClean="0"/>
              <a:t>При </a:t>
            </a:r>
            <a:r>
              <a:rPr lang="ru-RU" sz="1600" dirty="0"/>
              <a:t>уменьшении частоты вращения коленчатого вала грузы под действием пружин сходятся, ведомая полумуфта поворачивается вместе с валом насоса в сторону, противоположную направлению вращения вала, что вызывает уменьшение угла опережения подачи топлива.</a:t>
            </a:r>
          </a:p>
        </p:txBody>
      </p:sp>
    </p:spTree>
    <p:extLst>
      <p:ext uri="{BB962C8B-B14F-4D97-AF65-F5344CB8AC3E}">
        <p14:creationId xmlns:p14="http://schemas.microsoft.com/office/powerpoint/2010/main" val="2861269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1800" b="1" dirty="0">
                <a:solidFill>
                  <a:srgbClr val="FFC000"/>
                </a:solidFill>
              </a:rPr>
              <a:t>Форсунка </a:t>
            </a:r>
            <a:r>
              <a:rPr lang="ru-RU" sz="1800" b="1" dirty="0" smtClean="0">
                <a:solidFill>
                  <a:srgbClr val="FFC000"/>
                </a:solidFill>
              </a:rPr>
              <a:t>Камаз-740 </a:t>
            </a:r>
          </a:p>
          <a:p>
            <a:pPr marL="137160" indent="0" algn="ctr">
              <a:buNone/>
            </a:pPr>
            <a:r>
              <a:rPr lang="ru-RU" sz="1800" dirty="0" smtClean="0"/>
              <a:t>                    Форсунка </a:t>
            </a:r>
            <a:r>
              <a:rPr lang="ru-RU" sz="1800" dirty="0"/>
              <a:t>Камаз-740 (рис. 10) закрытого типа с многодырчатым распылителем </a:t>
            </a:r>
            <a:r>
              <a:rPr lang="ru-RU" sz="1800" dirty="0" smtClean="0"/>
              <a:t>                    </a:t>
            </a:r>
          </a:p>
          <a:p>
            <a:pPr marL="137160" indent="0" algn="ctr">
              <a:buNone/>
            </a:pPr>
            <a:r>
              <a:rPr lang="ru-RU" sz="1800" dirty="0" smtClean="0"/>
              <a:t>                       и </a:t>
            </a:r>
            <a:r>
              <a:rPr lang="ru-RU" sz="1800" dirty="0"/>
              <a:t>гидравлически управляемой иглой. Все детали форсунки собраны в корпусе 6.</a:t>
            </a:r>
            <a:br>
              <a:rPr lang="ru-RU" sz="1800" dirty="0"/>
            </a:b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" y="43955"/>
            <a:ext cx="1594319" cy="27369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8115" y="2797696"/>
            <a:ext cx="16021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1- корпус распылителя; 2-гайка распылителя; 3 - </a:t>
            </a:r>
            <a:r>
              <a:rPr lang="ru-RU" sz="1400" dirty="0" err="1"/>
              <a:t>проставка</a:t>
            </a:r>
            <a:r>
              <a:rPr lang="ru-RU" sz="1400" dirty="0"/>
              <a:t> распылителя; 4 - штифты установочные; 5 – штанга форсунки; 6 - корпус форсунки; 7 - кольцо уплотнительное; 8 - штуцер; 9, 10 –шайбы регулировочные; 11 – пружина форсунки; 12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35832" y="1502688"/>
            <a:ext cx="754183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 нижнему торцу корпуса форсунки гайкой 2 присоединены </a:t>
            </a:r>
            <a:r>
              <a:rPr lang="ru-RU" dirty="0" err="1"/>
              <a:t>проставка</a:t>
            </a:r>
            <a:r>
              <a:rPr lang="ru-RU" dirty="0"/>
              <a:t> 3 и корпус 1 распылителя, внутри которого находится игла. Корпус и игла распылителя составляют прецизионную пару.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Распылитель </a:t>
            </a:r>
            <a:r>
              <a:rPr lang="ru-RU" dirty="0"/>
              <a:t>имеет четыре сопловых отверстия. </a:t>
            </a:r>
            <a:r>
              <a:rPr lang="ru-RU" dirty="0" err="1"/>
              <a:t>Проставка</a:t>
            </a:r>
            <a:r>
              <a:rPr lang="ru-RU" dirty="0"/>
              <a:t> 3 и корпус 1 зафиксированы относительно корпуса штифтами. Пружина 11 одним концом упирается в штангу 5, которая передает усилие на иглу распылителя, другим – в упор.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Топливо </a:t>
            </a:r>
            <a:r>
              <a:rPr lang="ru-RU" dirty="0"/>
              <a:t>к форсунке Камаз-740 подается под высоким давлением через штуцер 8. Далее по каналам корпуса 6, </a:t>
            </a:r>
            <a:r>
              <a:rPr lang="ru-RU" dirty="0" err="1"/>
              <a:t>проставки</a:t>
            </a:r>
            <a:r>
              <a:rPr lang="ru-RU" dirty="0"/>
              <a:t> 3 и корпуса 1 распылителя топливо поступает в полость между корпусом распылителя и иглой и, отжимая ее, впрыскивается в цилиндр.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Просочившееся </a:t>
            </a:r>
            <a:r>
              <a:rPr lang="ru-RU" dirty="0"/>
              <a:t>через зазор между иглой и корпусом распылителя топливо отводится через каналы в корпус форсунки. Форсунка Камаз-740 установлена в головке, цилиндра и закреплена скобой. Торец гайки распылителя уплотнен от прорыва газов гофрированной шайбой.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Уплотнительное </a:t>
            </a:r>
            <a:r>
              <a:rPr lang="ru-RU" dirty="0"/>
              <a:t>кольцо предохраняет полость между форсункой и головкой цилиндров от попадания пыли и воды. На двигателе Камаз-740 с </a:t>
            </a:r>
            <a:r>
              <a:rPr lang="ru-RU" dirty="0" err="1"/>
              <a:t>турбонаддувом</a:t>
            </a:r>
            <a:r>
              <a:rPr lang="ru-RU" dirty="0"/>
              <a:t> форсунка модели 271 с повышенной пропускной способностью топлива и диаметром сопловых отверстий 0,32 мм.</a:t>
            </a:r>
          </a:p>
        </p:txBody>
      </p:sp>
    </p:spTree>
    <p:extLst>
      <p:ext uri="{BB962C8B-B14F-4D97-AF65-F5344CB8AC3E}">
        <p14:creationId xmlns:p14="http://schemas.microsoft.com/office/powerpoint/2010/main" val="3388220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37509" cy="6741368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Привод </a:t>
            </a:r>
            <a:r>
              <a:rPr lang="ru-RU" sz="1800" dirty="0">
                <a:solidFill>
                  <a:srgbClr val="FFC000"/>
                </a:solidFill>
              </a:rPr>
              <a:t>управления подачей топлива </a:t>
            </a:r>
            <a:r>
              <a:rPr lang="ru-RU" sz="1800" dirty="0" smtClean="0">
                <a:solidFill>
                  <a:srgbClr val="FFC000"/>
                </a:solidFill>
              </a:rPr>
              <a:t>Камаз-740</a:t>
            </a:r>
          </a:p>
          <a:p>
            <a:pPr marL="137160" indent="0">
              <a:buNone/>
            </a:pPr>
            <a:r>
              <a:rPr lang="ru-RU" sz="1800" dirty="0"/>
              <a:t>Привод управления подачей топлива Камаз-740 (рис. 11) механический, с телескопическим толкателем, состоит из педали, тяг, рычагов и поперечных валиков.</a:t>
            </a:r>
          </a:p>
          <a:p>
            <a:pPr marL="137160" indent="0">
              <a:buNone/>
            </a:pPr>
            <a:r>
              <a:rPr lang="ru-RU" sz="1800" dirty="0"/>
              <a:t>Предусмотрен также ручной привод подачи топлива и останова двигателя. Педаль 13 подачи топлива связана с рычагом 7 управления регулятором частоты вращения.</a:t>
            </a:r>
          </a:p>
          <a:p>
            <a:pPr marL="137160" indent="0" algn="ctr">
              <a:buNone/>
            </a:pP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" y="1682589"/>
            <a:ext cx="3716238" cy="27556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1682522"/>
            <a:ext cx="4968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1 - рукоятка тяги останова двигателя; 2 - рукоятка тяги ручного управления подачей топлива; 3, 10 -задние рычаги; 4 - тяга рычага управления регулятором; 5 - ТНВД; 6 - рычаг останова двигателя; 7-рычаг управления регулятором; 8 - поперечный валик; 9 - задний кронштейн; 11- телескопическая тяга; 12 - кронштейн педали; 13 - педаль; 14 - регулировочный болт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653136"/>
            <a:ext cx="83362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Рукоятки тяг дистанционного управления двигателем Камаз-740 установлены в кабине на кронштейне в нижней части панели: левая 2 — для включения постоянной подачи топлива, связана гибким тросом в защитной оболочке с рычагом управления регулятором частоты вращения; правая 1 — для останова двигателя, соединена тросом с рычагом останова двигателя, который находится на крышке регулятора частоты вращения.</a:t>
            </a:r>
          </a:p>
        </p:txBody>
      </p:sp>
    </p:spTree>
    <p:extLst>
      <p:ext uri="{BB962C8B-B14F-4D97-AF65-F5344CB8AC3E}">
        <p14:creationId xmlns:p14="http://schemas.microsoft.com/office/powerpoint/2010/main" val="3796238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dirty="0">
                <a:solidFill>
                  <a:srgbClr val="FFC000"/>
                </a:solidFill>
              </a:rPr>
              <a:t>Устройство и детали топливной системы двигателя Камаз-740</a:t>
            </a:r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r>
              <a:rPr lang="ru-RU" sz="2000" dirty="0" smtClean="0"/>
              <a:t>Система </a:t>
            </a:r>
            <a:r>
              <a:rPr lang="ru-RU" sz="2000" dirty="0"/>
              <a:t>питания топливом (топливная система) Камаз-740 обеспечивает очистку топлива и равномерное распределение его по цилиндрам двигателя строго дозированными порциями.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На двигателях Камаз-740 применена система питания топливом разделенного типа, состоящая из топливного насоса высокого давления, форсунок, фильтров грубой и тонкой очистки, топливоподкачивающего насоса низкого давления, </a:t>
            </a:r>
            <a:r>
              <a:rPr lang="ru-RU" sz="2000" dirty="0" err="1"/>
              <a:t>топливопроводов</a:t>
            </a:r>
            <a:r>
              <a:rPr lang="ru-RU" sz="2000" dirty="0"/>
              <a:t> низкого и высокого давлений, топливных баков, электромагнитного клапана и факельных свечей </a:t>
            </a:r>
            <a:r>
              <a:rPr lang="ru-RU" sz="2000" dirty="0" err="1"/>
              <a:t>электрофакельного</a:t>
            </a:r>
            <a:r>
              <a:rPr lang="ru-RU" sz="2000" dirty="0"/>
              <a:t> пускового устройства.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Принципиальная схема топливной системы Камаз-740 показана на рис. 1.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8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812049" cy="3573016"/>
          </a:xfrm>
        </p:spPr>
      </p:pic>
      <p:sp>
        <p:nvSpPr>
          <p:cNvPr id="5" name="Прямоугольник 4"/>
          <p:cNvSpPr/>
          <p:nvPr/>
        </p:nvSpPr>
        <p:spPr>
          <a:xfrm>
            <a:off x="4860032" y="0"/>
            <a:ext cx="4283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1 - бак топливный; 2 - фильтр грубой очистки топлива; 3-трубка топливная подводящая к насосу низкого давления; 4 - трубка топливная дренажная форсунок левых головок; 5 - форсунка; 6 - трубка топливная высокого давления; 7 - насос топливоподкачивающий низкого давления; 8 - насос топливоподкачивающий ручной; 9 - трубка топливная отводящая насоса низкого давления; 10 - насос топливный высокого давления; 11 - клапан электромагнитный; 12-трубка топливная к электромагнитному клапану; 13 - свеча факельная; 14 - трубка топливная дренажная форсунок правых головок; 15 - трубка топливная подводящая ТНВД; 16 - трубка топливная отводящая ТНВД; 17 - фильтр тонкой очистки топлива; 18 - трубка топливная фильтра тонкой очистки топлива; 19 - тройник крепления топливных трубок; 20 - трубка топливная сливная; 21 – </a:t>
            </a:r>
            <a:r>
              <a:rPr lang="ru-RU" sz="1200" dirty="0" err="1"/>
              <a:t>топливопровод</a:t>
            </a:r>
            <a:r>
              <a:rPr lang="ru-RU" sz="1200" dirty="0"/>
              <a:t> к фильтру грубой очистки; 22 - труба приемная с фильтром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10" y="3212976"/>
            <a:ext cx="89644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smtClean="0"/>
              <a:t>Топливо </a:t>
            </a:r>
            <a:r>
              <a:rPr lang="ru-RU" dirty="0"/>
              <a:t>из бака 1 через фильтр грубой очистки 2 засасывается топливоподкачивающим насосом и через фильтр тонкой очистки 17 по </a:t>
            </a:r>
            <a:r>
              <a:rPr lang="ru-RU" dirty="0" err="1"/>
              <a:t>топливопроводам</a:t>
            </a:r>
            <a:r>
              <a:rPr lang="ru-RU" dirty="0"/>
              <a:t> низкого давления 3, 9, 15, 21 подается к топливному насосу высокого давления; согласно порядку работы цилиндров двигателя насос распределяет топливо по трубопроводам 6 высокого давления к форсункам 5</a:t>
            </a:r>
            <a:r>
              <a:rPr lang="ru-RU" dirty="0" smtClean="0"/>
              <a:t>. Форсунки Камаз-740 распыляют и впрыскивают топливо в камеры сгорания. Избыточное топливо, а вместе с ним и попавший в топливную систему Камаз-740 воздух через перепускной клапан топливного насоса высокого давления и клапан-жиклер фильтра тонкой очистки по дренажным </a:t>
            </a:r>
            <a:r>
              <a:rPr lang="ru-RU" dirty="0" err="1" smtClean="0"/>
              <a:t>топливопроводам</a:t>
            </a:r>
            <a:r>
              <a:rPr lang="ru-RU" dirty="0" smtClean="0"/>
              <a:t> 16 и 18 отводятся в топливный бак.</a:t>
            </a:r>
            <a:br>
              <a:rPr lang="ru-RU" dirty="0" smtClean="0"/>
            </a:br>
            <a:r>
              <a:rPr lang="ru-RU" dirty="0" smtClean="0"/>
              <a:t>Топливо, просочившееся через зазор между корпусом распылителя и иглой, сливается в бак через сливные </a:t>
            </a:r>
            <a:r>
              <a:rPr lang="ru-RU" dirty="0" err="1" smtClean="0"/>
              <a:t>топливопроводы</a:t>
            </a:r>
            <a:r>
              <a:rPr lang="ru-RU" dirty="0" smtClean="0"/>
              <a:t> 4, 14, 20.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2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>
                <a:solidFill>
                  <a:srgbClr val="FFC000"/>
                </a:solidFill>
              </a:rPr>
              <a:t>Фильтр грубой очистки</a:t>
            </a:r>
            <a:r>
              <a:rPr lang="ru-RU" sz="2000" dirty="0"/>
              <a:t> (отстойник) Камаз-740 (рис. 2) предварительно очищает топливо, поступающее в топливоподкачивающий насос низкого давления</a:t>
            </a:r>
            <a:r>
              <a:rPr lang="ru-RU" sz="2000" dirty="0" smtClean="0"/>
              <a:t>.</a:t>
            </a:r>
          </a:p>
          <a:p>
            <a:pPr marL="137160" indent="0">
              <a:buNone/>
            </a:pP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4" y="836712"/>
            <a:ext cx="3744416" cy="420329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072525"/>
            <a:ext cx="4139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– пробка; 2 – стакан; 3 – успокоитель; 4 – сетка фильтрующая; 5 – отражатель; 6 – распределитель; 7 – болт; 8 – фланец; 9 – кольцо уплотнительное; 10 – корпус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836712"/>
            <a:ext cx="4427984" cy="5256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Фильтр грубой очистки установлен на всасывающей магистрали системы питания Камаз-740 с левой стороны автомобиля на раме. Стакан 2 соединен с корпусом 10 четырьмя болтами 7 и уплотнен кольцом 9.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Снизу в бобышку колпака ввернута сливная пробка 1. Топливо, поступающее из топливного бака через подводящий штуцер, стекает в стаканы.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Крупные частицы и вода собираются в нижней части стакана. Из верхней части через фильтрующую сетку 4 по отводящему штуцеру и </a:t>
            </a:r>
            <a:r>
              <a:rPr lang="ru-RU" dirty="0" err="1"/>
              <a:t>топливопроводам</a:t>
            </a:r>
            <a:r>
              <a:rPr lang="ru-RU" dirty="0"/>
              <a:t> топливо подается к топливоподкачивающему насосу.</a:t>
            </a:r>
          </a:p>
        </p:txBody>
      </p:sp>
    </p:spTree>
    <p:extLst>
      <p:ext uri="{BB962C8B-B14F-4D97-AF65-F5344CB8AC3E}">
        <p14:creationId xmlns:p14="http://schemas.microsoft.com/office/powerpoint/2010/main" val="357612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800" dirty="0">
                <a:solidFill>
                  <a:srgbClr val="FFC000"/>
                </a:solidFill>
              </a:rPr>
              <a:t>Фильтр тонкой очистки </a:t>
            </a:r>
            <a:r>
              <a:rPr lang="ru-RU" sz="1800" dirty="0"/>
              <a:t>Камаз-740 (рис. 3), окончательно очищающий топливо перед поступлением в топливный насос высокого давления, установлен в самой высокой точке системы питания Камаз-740 для сбора и удаления в бак проникшего в систему питания воздуха вместе с частью топлива через клапан-жиклер, установленный в корпусе 1.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27" y="2060848"/>
            <a:ext cx="3396010" cy="38884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5976" y="2852936"/>
            <a:ext cx="3851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– корпус: 2 – болт; 3 – шайба уплотнительная; 4 – пробка; 5, 6 – прокладки уплотнительные; .7 – элемент фильтрующий; 8 – колпак; 9 – пружина фильтрующего элемента; 10 – пробка сливная; 11 – стержень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83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2306"/>
            <a:ext cx="9144000" cy="687030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/>
              <a:t>Начало сдвига </a:t>
            </a:r>
            <a:r>
              <a:rPr lang="ru-RU" sz="2000" dirty="0">
                <a:solidFill>
                  <a:srgbClr val="FFC000"/>
                </a:solidFill>
              </a:rPr>
              <a:t>клапана-жиклера</a:t>
            </a:r>
            <a:r>
              <a:rPr lang="ru-RU" sz="2000" dirty="0"/>
              <a:t> 4 (рис. 4) происходит при давлении в полости 24,5... 44,1 кПа (0,25... 0.45 кгс/см2), а начало перепуска топлива из полости А в полость В — при давлении в полости А 196,2... 235,3 кПа (2,0... 2,4 кгс/см2). Регулируется клапан подбором регулировочных шайб 1 внутри пробки клапана.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3593431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4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1 - шайба регулировочная; 2 - пробка клапана; 3-пружина; 4 - клапан-жиклер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1563719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Топливопроводы</a:t>
            </a:r>
            <a:r>
              <a:rPr lang="ru-RU" dirty="0"/>
              <a:t> Камаз-740 подразделяются на </a:t>
            </a:r>
            <a:r>
              <a:rPr lang="ru-RU" dirty="0" err="1"/>
              <a:t>топливопроводы</a:t>
            </a:r>
            <a:r>
              <a:rPr lang="ru-RU" dirty="0"/>
              <a:t> низкого 392... 1961 кПа (4... 20 кгс/см2) и высокого более 19614 кПа (200 кгс/см2) давления.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Топливопроводы</a:t>
            </a:r>
            <a:r>
              <a:rPr lang="ru-RU" dirty="0"/>
              <a:t> высокого давления топливной системы Камаз-740 изготовлены из стальных трубок, концы которых выполнены конусообразными, прижаты накидными гайками через шайбы к конусным гнездам штуцеров топливного насоса и форсунок. Во избежание поломок от вибрации </a:t>
            </a:r>
            <a:r>
              <a:rPr lang="ru-RU" dirty="0" err="1"/>
              <a:t>топливопроводы</a:t>
            </a:r>
            <a:r>
              <a:rPr lang="ru-RU" dirty="0"/>
              <a:t> закреплены скобками и кронштейнами.</a:t>
            </a:r>
          </a:p>
        </p:txBody>
      </p:sp>
    </p:spTree>
    <p:extLst>
      <p:ext uri="{BB962C8B-B14F-4D97-AF65-F5344CB8AC3E}">
        <p14:creationId xmlns:p14="http://schemas.microsoft.com/office/powerpoint/2010/main" val="6846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781" y="0"/>
            <a:ext cx="9144000" cy="685800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                                Топливный </a:t>
            </a:r>
            <a:r>
              <a:rPr lang="ru-RU" sz="2000" dirty="0">
                <a:solidFill>
                  <a:srgbClr val="FFC000"/>
                </a:solidFill>
              </a:rPr>
              <a:t>насос ТНВД Камаз-740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1" y="3482265"/>
            <a:ext cx="3888432" cy="33757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9" y="84044"/>
            <a:ext cx="3872273" cy="3456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19398" y="404664"/>
            <a:ext cx="48062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1 - корпус; 2, 32 - ролики толкателей; 3, 31 - оси роликов; 4 -втулка ролика; 5 - пята толкателя; 6 - сухарь; 7 - тарелка пружины толкателя; 8 - пружина толкателя: 9,34,43,45, 51 - шайбы; 10 - втулка поворотная; 11 - плунжер; 12, 13, 46, 55 - кольца уплотнительные; 14 - штифт установочный; 15 - рейка; 16 - втулка плунжера; 17 - корпус секции; 18 - прокладка нагнетательного клапана; 19 -клапан нагнетательный; 20 - штуцер; 21 - фланец корпуса секции; 22 - насос ручной топливоподкачивающий; 23 - пробка пружины; 24, 48 - прокладки; 25 -корпус насоса низкого давления; 26 - насос топливоподкачивающий низкого давления; 27 - втулка штока; 28 - пружина толкателя; 29 - толкатель; 30 - винт стопорный; 33, 52 - гайки; 35 - эксцентрик привода насоса низкого давления; 36, 50 - шпонки; 37 - фланец ведущей шестерни регулятора; 38 - сухарь ведущей шестерни регулятора; 39 - шестерня ведущая регулятора; 40 - втулка упорная; 41, 49 - крышки подшипника; 42 - подшипник; 44 - вал кулачковый; 47 - манжета с пружиной в сборе; 53 - муфта опережения впрыскивания топлива; 54 - пробка рейки; 56 - клапан перепускной; 57 - втулка рейки; 58 - ось рычага реек; 59 - прокладки регулировочные</a:t>
            </a:r>
          </a:p>
        </p:txBody>
      </p:sp>
    </p:spTree>
    <p:extLst>
      <p:ext uri="{BB962C8B-B14F-4D97-AF65-F5344CB8AC3E}">
        <p14:creationId xmlns:p14="http://schemas.microsoft.com/office/powerpoint/2010/main" val="38943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37509" cy="6858000"/>
          </a:xfrm>
        </p:spPr>
        <p:txBody>
          <a:bodyPr>
            <a:normAutofit fontScale="47500" lnSpcReduction="20000"/>
          </a:bodyPr>
          <a:lstStyle/>
          <a:p>
            <a:pPr marL="137160" indent="0">
              <a:buNone/>
            </a:pPr>
            <a:r>
              <a:rPr lang="ru-RU" sz="3400" dirty="0"/>
              <a:t>Толкатель от проворачивания в корпусе топливного насоса ТНВД Камаз-740 зафиксирован сухарем 6. Кулачковый вал вращается в роликоподшипниках 42, установленных в крышках и прикрепленных к корпусу насоса. Осевой зазор кулачкового вала регулируется прокладками 48. Величина зазора должна быть не более 0,1 мм.</a:t>
            </a:r>
            <a:br>
              <a:rPr lang="ru-RU" sz="3400" dirty="0"/>
            </a:br>
            <a:r>
              <a:rPr lang="ru-RU" sz="3400" dirty="0" smtClean="0"/>
              <a:t>Для </a:t>
            </a:r>
            <a:r>
              <a:rPr lang="ru-RU" sz="3400" dirty="0"/>
              <a:t>увеличения подачи топлива плунжер 11 поворачивают втулкой 10, соединенной через ось поводка с рейкой 15 насоса. Рейка перемешается в направляющих втулках 57. Выступающий ее конец закрыт пробкой 54.</a:t>
            </a:r>
            <a:br>
              <a:rPr lang="ru-RU" sz="3400" dirty="0"/>
            </a:br>
            <a:r>
              <a:rPr lang="ru-RU" sz="3400" dirty="0" smtClean="0"/>
              <a:t>С </a:t>
            </a:r>
            <a:r>
              <a:rPr lang="ru-RU" sz="3400" dirty="0"/>
              <a:t>противоположной стороны ТНВД Камаз-740 находится винт, регулирующий подачу топлива всеми секциями насоса. Этот винт закрыт пробкой и запломбирован.</a:t>
            </a:r>
            <a:br>
              <a:rPr lang="ru-RU" sz="3400" dirty="0"/>
            </a:br>
            <a:r>
              <a:rPr lang="ru-RU" sz="3400" dirty="0" smtClean="0"/>
              <a:t>Топливо </a:t>
            </a:r>
            <a:r>
              <a:rPr lang="ru-RU" sz="3400" dirty="0"/>
              <a:t>к насосу ТНВД Камаз-740 подводится через специальный штуцер, к которому болтом крепится трубка низкого давления. Далее по каналам в корпусе оно поступает к впускным отверстиям втулок 16 плунжеров.</a:t>
            </a:r>
            <a:br>
              <a:rPr lang="ru-RU" sz="3400" dirty="0"/>
            </a:br>
            <a:r>
              <a:rPr lang="ru-RU" sz="3400" dirty="0" smtClean="0"/>
              <a:t>На </a:t>
            </a:r>
            <a:r>
              <a:rPr lang="ru-RU" sz="3400" dirty="0"/>
              <a:t>переднем торце корпуса топливного насоса ТНВД Камаз-740 и на выходе топлива из него установлен перепускной клапан 56, открытие которого происходит при давлении 58,8... 78,5 кПа (0,6... 0,8 кгс/см2).</a:t>
            </a:r>
          </a:p>
          <a:p>
            <a:pPr marL="137160" indent="0">
              <a:buNone/>
            </a:pPr>
            <a:r>
              <a:rPr lang="ru-RU" sz="3400" dirty="0"/>
              <a:t>Давление открытия клапана регулируется подбором регулировочных шайб внутри пробки клапана. Смазывание насоса циркуляционное, под давлением от обшей системы смазывания двигателя.</a:t>
            </a:r>
            <a:br>
              <a:rPr lang="ru-RU" sz="3400" dirty="0"/>
            </a:br>
            <a:r>
              <a:rPr lang="ru-RU" sz="3400" dirty="0" smtClean="0"/>
              <a:t>На </a:t>
            </a:r>
            <a:r>
              <a:rPr lang="ru-RU" sz="3400" dirty="0"/>
              <a:t>двигателе с </a:t>
            </a:r>
            <a:r>
              <a:rPr lang="ru-RU" sz="3400" dirty="0" err="1"/>
              <a:t>турбонаддувом</a:t>
            </a:r>
            <a:r>
              <a:rPr lang="ru-RU" sz="3400" dirty="0"/>
              <a:t> установлен топливный насос Камаз-740 ТНВД 334 с повышенной энергией впрыскивания, с </a:t>
            </a:r>
            <a:r>
              <a:rPr lang="ru-RU" sz="3400" dirty="0" err="1"/>
              <a:t>противодымным</a:t>
            </a:r>
            <a:r>
              <a:rPr lang="ru-RU" sz="3400" dirty="0"/>
              <a:t> корректором и номинальной цикловой подачей топлива 96 мм3/цикл.</a:t>
            </a:r>
            <a:br>
              <a:rPr lang="ru-RU" sz="3400" dirty="0"/>
            </a:br>
            <a:r>
              <a:rPr lang="ru-RU" sz="3400" dirty="0" smtClean="0"/>
              <a:t>Регулятор </a:t>
            </a:r>
            <a:r>
              <a:rPr lang="ru-RU" sz="3400" dirty="0"/>
              <a:t>частоты вращения ТНВД Камаз-740 всережимный, прямого действия, изменяет количество топлива, подаваемого в цилиндр в зависимости от нагрузки, поддерживая заданную частоту.</a:t>
            </a:r>
            <a:br>
              <a:rPr lang="ru-RU" sz="3400" dirty="0"/>
            </a:br>
            <a:r>
              <a:rPr lang="ru-RU" sz="3400" dirty="0" smtClean="0"/>
              <a:t>Регулятор </a:t>
            </a:r>
            <a:r>
              <a:rPr lang="ru-RU" sz="3400" dirty="0"/>
              <a:t>установлен в развале корпуса топливного насоса высокого давления Камаз-740. На кулачковом валу топливного насоса ТНВД Камаз-740 установлена ведущая шестерня 21 регулятора, вращение на которую передается через резиновые сухари 22. Ведомая шестерня выполнена заодно с державкой 9 грузов, вращающейся на двух шарикоподшипниках.</a:t>
            </a:r>
            <a:br>
              <a:rPr lang="ru-RU" sz="3400" dirty="0"/>
            </a:br>
            <a:r>
              <a:rPr lang="ru-RU" sz="3400" dirty="0" smtClean="0"/>
              <a:t>При </a:t>
            </a:r>
            <a:r>
              <a:rPr lang="ru-RU" sz="3400" dirty="0"/>
              <a:t>вращении держателя грузы 13, качающиеся на осях 10, под действием центробежных сил расходятся и через упорный подшипник 11 перемещают муфту 12. Муфта, упираясь в палец 14, в свою очередь перемещает рычаг 32 муфты грузов.</a:t>
            </a:r>
            <a:br>
              <a:rPr lang="ru-RU" sz="3400" dirty="0"/>
            </a:br>
            <a:r>
              <a:rPr lang="ru-RU" sz="3400" dirty="0" smtClean="0"/>
              <a:t>Рычаг </a:t>
            </a:r>
            <a:r>
              <a:rPr lang="ru-RU" sz="3400" dirty="0"/>
              <a:t>32 одним концом закреплен на оси 33, а другим – через штифт соединен с рейкой 27 ТНВД Камаз-740. На оси 33 закреплен рычаг 31, другой конец которого перемещается до упора в регулировочный болт 24 подачи топлива. Рычаг 32 передает усилие рычагу 31 через корректор 15.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5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11478" cy="6840286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2000" dirty="0">
                <a:solidFill>
                  <a:srgbClr val="FFC000"/>
                </a:solidFill>
              </a:rPr>
              <a:t>Крышка регулятора частоты вращения </a:t>
            </a:r>
            <a:r>
              <a:rPr lang="ru-RU" sz="2000" dirty="0" smtClean="0">
                <a:solidFill>
                  <a:srgbClr val="FFC000"/>
                </a:solidFill>
              </a:rPr>
              <a:t>Камаз-740</a:t>
            </a:r>
          </a:p>
          <a:p>
            <a:pPr marL="137160" indent="0" algn="ctr">
              <a:buNone/>
            </a:pP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9" y="389563"/>
            <a:ext cx="3728354" cy="28234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40252" y="389563"/>
            <a:ext cx="54037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Рычаг 1 управления подачи топлива (рис. 7) жестко связан с рычагом. К рычагам 20, 31 присоединена пружина 26, к рычагам 25, 30 – стартовая пружина 28. Во время работы регулятора в определенном режиме центробежные силы грузов уравновешены усилием пружины 26.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784" y="3207026"/>
            <a:ext cx="35519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1 -рычаг управления регулятором подачи топлива; 2 - болт ограничения минимальной частоты вращения; 3 - рычаг останова; 4 - пробка заливного отверстия; 5 - болт регулировки пусковой подачи; 6 - болт ограничения хода рычага останова; 7 - болт ограничения максимальной частоты вращения; I - работа; II - выключено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40252" y="1713002"/>
            <a:ext cx="54037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При увеличении частоты вращения коленчатого вала регулятора, преодолевая сопротивление пружины 26, грузы перемещают рычаг 32 регулятора ТНВД Камаз-740 – подача топлива уменьшается.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При </a:t>
            </a:r>
            <a:r>
              <a:rPr lang="ru-RU" sz="1600" dirty="0"/>
              <a:t>уменьшении частоты вращения коленчатого вала центробежная сила грузов уменьшается, и рычаг 32 регулятора с рейкой топливного насоса под действием усилия пружины перемешается в обратном направлении—подача топлива и частота вращения коленчатого вала увеличиваются.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Подача </a:t>
            </a:r>
            <a:r>
              <a:rPr lang="ru-RU" sz="1600" dirty="0"/>
              <a:t>топлива выключается поворотом рычага 3 останова (см. рис. 7) до упора в болт 6, при этом рычаг 3, преодолев усилие пружины, через штифт 29 повернет рычаги 31 и 32; рейка переместится до полного выключения подачи топлива.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При </a:t>
            </a:r>
            <a:r>
              <a:rPr lang="ru-RU" sz="1600" dirty="0"/>
              <a:t>снятии усилия с рычага останова под действием пружины рычаг возвратится в рабочее положение, а стартовая пружина 16 через рычаг 30 вернет рейку топливного насоса в положение максимальной подачи топлива, необходимой для пуска.</a:t>
            </a:r>
          </a:p>
        </p:txBody>
      </p:sp>
    </p:spTree>
    <p:extLst>
      <p:ext uri="{BB962C8B-B14F-4D97-AF65-F5344CB8AC3E}">
        <p14:creationId xmlns:p14="http://schemas.microsoft.com/office/powerpoint/2010/main" val="23049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120</TotalTime>
  <Words>1628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123</cp:lastModifiedBy>
  <cp:revision>11</cp:revision>
  <dcterms:created xsi:type="dcterms:W3CDTF">2016-10-23T10:39:55Z</dcterms:created>
  <dcterms:modified xsi:type="dcterms:W3CDTF">2017-04-23T08:37:12Z</dcterms:modified>
</cp:coreProperties>
</file>